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85" r:id="rId2"/>
    <p:sldId id="286" r:id="rId3"/>
    <p:sldId id="287" r:id="rId4"/>
    <p:sldId id="301" r:id="rId5"/>
    <p:sldId id="302" r:id="rId6"/>
    <p:sldId id="307" r:id="rId7"/>
    <p:sldId id="306" r:id="rId8"/>
    <p:sldId id="268" r:id="rId9"/>
    <p:sldId id="283" r:id="rId10"/>
    <p:sldId id="284" r:id="rId11"/>
    <p:sldId id="304" r:id="rId12"/>
    <p:sldId id="299" r:id="rId13"/>
    <p:sldId id="290" r:id="rId14"/>
    <p:sldId id="300" r:id="rId15"/>
    <p:sldId id="298" r:id="rId16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707" autoAdjust="0"/>
  </p:normalViewPr>
  <p:slideViewPr>
    <p:cSldViewPr snapToGrid="0">
      <p:cViewPr varScale="1">
        <p:scale>
          <a:sx n="108" d="100"/>
          <a:sy n="108" d="100"/>
        </p:scale>
        <p:origin x="65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spPr>
            <a:ln w="22225" cap="rnd">
              <a:solidFill>
                <a:schemeClr val="accent1"/>
              </a:solidFill>
              <a:round/>
            </a:ln>
            <a:effectLst/>
          </c:spPr>
          <c:marker>
            <c:symbol val="diamond"/>
            <c:size val="6"/>
            <c:spPr>
              <a:solidFill>
                <a:schemeClr val="accent1"/>
              </a:solidFill>
              <a:ln w="9525">
                <a:solidFill>
                  <a:schemeClr val="accent1"/>
                </a:solidFill>
                <a:round/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Sheet1!$A$2:$A$12</c:f>
              <c:numCache>
                <c:formatCode>General</c:formatCode>
                <c:ptCount val="11"/>
                <c:pt idx="0">
                  <c:v>3</c:v>
                </c:pt>
                <c:pt idx="1">
                  <c:v>5</c:v>
                </c:pt>
                <c:pt idx="2">
                  <c:v>9</c:v>
                </c:pt>
                <c:pt idx="3">
                  <c:v>11</c:v>
                </c:pt>
                <c:pt idx="4">
                  <c:v>15</c:v>
                </c:pt>
                <c:pt idx="5">
                  <c:v>33</c:v>
                </c:pt>
                <c:pt idx="6">
                  <c:v>45</c:v>
                </c:pt>
                <c:pt idx="7">
                  <c:v>55</c:v>
                </c:pt>
                <c:pt idx="8">
                  <c:v>99</c:v>
                </c:pt>
                <c:pt idx="9">
                  <c:v>165</c:v>
                </c:pt>
                <c:pt idx="10">
                  <c:v>248</c:v>
                </c:pt>
              </c:numCache>
            </c:numRef>
          </c:cat>
          <c:val>
            <c:numRef>
              <c:f>Sheet1!$D$2:$D$12</c:f>
              <c:numCache>
                <c:formatCode>General</c:formatCode>
                <c:ptCount val="11"/>
                <c:pt idx="0">
                  <c:v>113.44499999999999</c:v>
                </c:pt>
                <c:pt idx="1">
                  <c:v>104.9255</c:v>
                </c:pt>
                <c:pt idx="2">
                  <c:v>105.72149999999999</c:v>
                </c:pt>
                <c:pt idx="3">
                  <c:v>101.669</c:v>
                </c:pt>
                <c:pt idx="4">
                  <c:v>101.8935</c:v>
                </c:pt>
                <c:pt idx="5">
                  <c:v>103.621</c:v>
                </c:pt>
                <c:pt idx="6">
                  <c:v>107.078</c:v>
                </c:pt>
                <c:pt idx="7">
                  <c:v>109.5585</c:v>
                </c:pt>
                <c:pt idx="8">
                  <c:v>116.77799999999999</c:v>
                </c:pt>
                <c:pt idx="9">
                  <c:v>126.29899999999999</c:v>
                </c:pt>
                <c:pt idx="10">
                  <c:v>136.0325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163-4C79-BFC7-4BF11D2F0F1F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-1101446352"/>
        <c:axId val="-1101444720"/>
      </c:lineChart>
      <c:catAx>
        <c:axId val="-110144635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000" b="0" i="0" baseline="0">
                    <a:effectLst/>
                  </a:rPr>
                  <a:t>No. of WRP</a:t>
                </a:r>
                <a:endParaRPr lang="en-US" sz="1000">
                  <a:effectLst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101444720"/>
        <c:crosses val="autoZero"/>
        <c:auto val="1"/>
        <c:lblAlgn val="ctr"/>
        <c:lblOffset val="100"/>
        <c:noMultiLvlLbl val="0"/>
      </c:catAx>
      <c:valAx>
        <c:axId val="-1101444720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0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000" b="0" i="0" baseline="0">
                    <a:effectLst/>
                  </a:rPr>
                  <a:t>Calculation Time (sec.)</a:t>
                </a:r>
                <a:endParaRPr lang="en-US" sz="1000">
                  <a:effectLst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0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1014463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3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900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33.wmf"/><Relationship Id="rId1" Type="http://schemas.openxmlformats.org/officeDocument/2006/relationships/image" Target="../media/image32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E84EB4-52F1-4F63-9B41-3BB46E75F4CA}" type="datetimeFigureOut">
              <a:rPr lang="en-US" smtClean="0"/>
              <a:t>15-Jul-19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73575"/>
            <a:ext cx="5607050" cy="36607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1B2CA5-B39C-4EA9-8025-D903578690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9708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1B2CA5-B39C-4EA9-8025-D9035786901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6629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1B2CA5-B39C-4EA9-8025-D9035786901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290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DE9FD-4428-42C3-87AA-C7E248F150F4}" type="datetimeFigureOut">
              <a:rPr lang="en-US" smtClean="0"/>
              <a:t>15-Jul-19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4C787-3065-42F2-A9F2-D2B064CC5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1054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DE9FD-4428-42C3-87AA-C7E248F150F4}" type="datetimeFigureOut">
              <a:rPr lang="en-US" smtClean="0"/>
              <a:t>15-Jul-19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4C787-3065-42F2-A9F2-D2B064CC5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5792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DE9FD-4428-42C3-87AA-C7E248F150F4}" type="datetimeFigureOut">
              <a:rPr lang="en-US" smtClean="0"/>
              <a:t>15-Jul-19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4C787-3065-42F2-A9F2-D2B064CC5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3115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DE9FD-4428-42C3-87AA-C7E248F150F4}" type="datetimeFigureOut">
              <a:rPr lang="en-US" smtClean="0"/>
              <a:t>15-Jul-19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4C787-3065-42F2-A9F2-D2B064CC5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8962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DE9FD-4428-42C3-87AA-C7E248F150F4}" type="datetimeFigureOut">
              <a:rPr lang="en-US" smtClean="0"/>
              <a:t>15-Jul-19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4C787-3065-42F2-A9F2-D2B064CC5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3025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DE9FD-4428-42C3-87AA-C7E248F150F4}" type="datetimeFigureOut">
              <a:rPr lang="en-US" smtClean="0"/>
              <a:t>15-Jul-19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4C787-3065-42F2-A9F2-D2B064CC5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6555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DE9FD-4428-42C3-87AA-C7E248F150F4}" type="datetimeFigureOut">
              <a:rPr lang="en-US" smtClean="0"/>
              <a:t>15-Jul-19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4C787-3065-42F2-A9F2-D2B064CC5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7567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DE9FD-4428-42C3-87AA-C7E248F150F4}" type="datetimeFigureOut">
              <a:rPr lang="en-US" smtClean="0"/>
              <a:t>15-Jul-19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4C787-3065-42F2-A9F2-D2B064CC5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0076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DE9FD-4428-42C3-87AA-C7E248F150F4}" type="datetimeFigureOut">
              <a:rPr lang="en-US" smtClean="0"/>
              <a:t>15-Jul-19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4C787-3065-42F2-A9F2-D2B064CC5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0278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DE9FD-4428-42C3-87AA-C7E248F150F4}" type="datetimeFigureOut">
              <a:rPr lang="en-US" smtClean="0"/>
              <a:t>15-Jul-19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4C787-3065-42F2-A9F2-D2B064CC5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4383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DE9FD-4428-42C3-87AA-C7E248F150F4}" type="datetimeFigureOut">
              <a:rPr lang="en-US" smtClean="0"/>
              <a:t>15-Jul-19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4C787-3065-42F2-A9F2-D2B064CC5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8827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EDE9FD-4428-42C3-87AA-C7E248F150F4}" type="datetimeFigureOut">
              <a:rPr lang="en-US" smtClean="0"/>
              <a:t>15-Jul-19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D4C787-3065-42F2-A9F2-D2B064CC5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3882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wmf"/><Relationship Id="rId3" Type="http://schemas.openxmlformats.org/officeDocument/2006/relationships/image" Target="../media/image34.png"/><Relationship Id="rId7" Type="http://schemas.openxmlformats.org/officeDocument/2006/relationships/oleObject" Target="../embeddings/oleObject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2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  <a:alpha val="17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47149" y="1492753"/>
            <a:ext cx="9144000" cy="2387600"/>
          </a:xfrm>
        </p:spPr>
        <p:txBody>
          <a:bodyPr/>
          <a:lstStyle/>
          <a:p>
            <a:r>
              <a:rPr lang="en-US" dirty="0"/>
              <a:t>Research progress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47149" y="3952695"/>
            <a:ext cx="9144000" cy="1655762"/>
          </a:xfrm>
        </p:spPr>
        <p:txBody>
          <a:bodyPr/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MD Sifatul Islam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3344" y="375603"/>
            <a:ext cx="5969204" cy="117437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715" y="270403"/>
            <a:ext cx="1384777" cy="1384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287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32436" y="344307"/>
            <a:ext cx="5713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Distributed Multiple-WRP (DM-WRP)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2436" y="1424539"/>
            <a:ext cx="881760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Below all steps of DM-WRPs are presented:</a:t>
            </a:r>
          </a:p>
          <a:p>
            <a:pPr marL="342900" indent="-342900">
              <a:buAutoNum type="arabicPeriod"/>
            </a:pPr>
            <a:r>
              <a:rPr lang="en-US" dirty="0"/>
              <a:t>Find number of object points in each depth layer, n</a:t>
            </a:r>
          </a:p>
          <a:p>
            <a:pPr marL="342900" indent="-342900">
              <a:buAutoNum type="arabicPeriod"/>
            </a:pPr>
            <a:r>
              <a:rPr lang="en-US" dirty="0"/>
              <a:t>Find third order of differences and create depth ranges, C</a:t>
            </a:r>
          </a:p>
          <a:p>
            <a:pPr marL="342900" indent="-342900">
              <a:buAutoNum type="arabicPeriod"/>
            </a:pPr>
            <a:r>
              <a:rPr lang="en-US" dirty="0"/>
              <a:t>Find depth range with maximum number of depth layers, C</a:t>
            </a:r>
            <a:r>
              <a:rPr lang="en-US" baseline="-25000" dirty="0"/>
              <a:t>i</a:t>
            </a:r>
          </a:p>
          <a:p>
            <a:pPr marL="342900" indent="-342900">
              <a:buAutoNum type="arabicPeriod"/>
            </a:pPr>
            <a:r>
              <a:rPr lang="en-US" dirty="0"/>
              <a:t>If first order of difference for C</a:t>
            </a:r>
            <a:r>
              <a:rPr lang="en-US" baseline="-25000" dirty="0"/>
              <a:t>i  </a:t>
            </a:r>
            <a:r>
              <a:rPr lang="en-US" dirty="0"/>
              <a:t>is not zero, repeat step 2 for all values of C</a:t>
            </a:r>
            <a:r>
              <a:rPr lang="en-US" baseline="-25000" dirty="0"/>
              <a:t>i  </a:t>
            </a:r>
            <a:r>
              <a:rPr lang="en-US" dirty="0"/>
              <a:t>and update C</a:t>
            </a:r>
            <a:endParaRPr lang="en-US" baseline="-25000" dirty="0"/>
          </a:p>
          <a:p>
            <a:pPr marL="342900" indent="-342900"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75908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03628" y="1542608"/>
            <a:ext cx="11371152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[No. of object point in depth layer </a:t>
            </a:r>
            <a:r>
              <a:rPr lang="en-US" baseline="30000" dirty="0" err="1"/>
              <a:t>i</a:t>
            </a:r>
            <a:r>
              <a:rPr lang="en-US" dirty="0"/>
              <a:t>, No. of object point in depth layer </a:t>
            </a:r>
            <a:r>
              <a:rPr lang="en-US" baseline="30000" dirty="0"/>
              <a:t>i+1</a:t>
            </a:r>
            <a:r>
              <a:rPr lang="en-US" dirty="0"/>
              <a:t>, ]</a:t>
            </a:r>
          </a:p>
          <a:p>
            <a:endParaRPr lang="en-US" dirty="0"/>
          </a:p>
          <a:p>
            <a:r>
              <a:rPr lang="en-US" dirty="0"/>
              <a:t>[34;26]		[22;18]		[25;17]		[17;12;12;13;14]		[21;30]		[13;4]</a:t>
            </a:r>
          </a:p>
          <a:p>
            <a:r>
              <a:rPr lang="en-US" dirty="0"/>
              <a:t>[9;5]		[6;13]		[22;61]		[170;96]			[102;215]		[267;454]</a:t>
            </a:r>
          </a:p>
          <a:p>
            <a:r>
              <a:rPr lang="en-US" dirty="0"/>
              <a:t>[676;636]		[542;476]		[585;944]		[1182;2238] 		[2030;1897]	[1690;1709] [1534;1733]	[1608;1698]	[1675;1766]	[1672;1778]		[1711;1757]	[1631;1748] [1570;1507]	[1247;1273]	[1165;1294]	[1341;1165]		[845;689]		[614;653]	 [543;517]		[410;356]		[315;328]		[269;209]			[207;228]		[134;85]	 [51;46]		[48;13;8;3]	[2;1]		[2;2;2;2;2;2]		[1;2;2;2;2]	[1;2]</a:t>
            </a:r>
          </a:p>
          <a:p>
            <a:r>
              <a:rPr lang="en-US" dirty="0"/>
              <a:t>[1;4]		[1;89]		[434;373]		[615;776]			[818;742]		[905;1044] [1152;1004]	[1199;1878]	[2542;2268]	[2508;1932]		[2413;2159]	[2268;1837] [2521;2093]	[2108;1765]	[1392;725]	[472;324]			[276;179]		[149;85] [93;100]		[126;51]		[3;1]		[1;1;1;1;1]		[4;5]		[11;12]	 [19;22]		[31;27]		[39;30]		[42;99]			[149;216]		[261;314]	 [307;225;179;137;56;7]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9081033" y="1041356"/>
            <a:ext cx="259491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No. of object point: 97,396</a:t>
            </a:r>
          </a:p>
          <a:p>
            <a:r>
              <a:rPr lang="en-US" sz="1400" dirty="0"/>
              <a:t>No. of depth layer : 165</a:t>
            </a:r>
          </a:p>
          <a:p>
            <a:endParaRPr lang="en-US" sz="1400" dirty="0"/>
          </a:p>
        </p:txBody>
      </p:sp>
      <p:sp>
        <p:nvSpPr>
          <p:cNvPr id="3" name="Oval 2"/>
          <p:cNvSpPr/>
          <p:nvPr/>
        </p:nvSpPr>
        <p:spPr>
          <a:xfrm>
            <a:off x="5801781" y="4797574"/>
            <a:ext cx="1321806" cy="470781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5890807" y="3666267"/>
            <a:ext cx="1321806" cy="470781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8523856" y="3719868"/>
            <a:ext cx="1321806" cy="470781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285204" y="5376996"/>
            <a:ext cx="2456506" cy="5160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532436" y="344307"/>
            <a:ext cx="5713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Distributed Multiple-WRP (DM-WRP)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269887" y="6227058"/>
            <a:ext cx="6385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 7. Depth ranges with number of depth layers and object points</a:t>
            </a:r>
          </a:p>
        </p:txBody>
      </p:sp>
    </p:spTree>
    <p:extLst>
      <p:ext uri="{BB962C8B-B14F-4D97-AF65-F5344CB8AC3E}">
        <p14:creationId xmlns:p14="http://schemas.microsoft.com/office/powerpoint/2010/main" val="3153153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7" grpId="0" animBg="1"/>
      <p:bldP spid="44" grpId="0" animBg="1"/>
      <p:bldP spid="5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59697" y="5395776"/>
            <a:ext cx="13379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Focused on Cup</a:t>
            </a:r>
          </a:p>
          <a:p>
            <a:r>
              <a:rPr lang="en-US" sz="1400" dirty="0"/>
              <a:t>d = 0.488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3432848" y="5426096"/>
            <a:ext cx="142135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Focused on Book</a:t>
            </a:r>
          </a:p>
          <a:p>
            <a:r>
              <a:rPr lang="en-US" sz="1400" dirty="0"/>
              <a:t>d = 0.480</a:t>
            </a:r>
          </a:p>
          <a:p>
            <a:endParaRPr lang="en-US" sz="1400" dirty="0"/>
          </a:p>
        </p:txBody>
      </p:sp>
      <p:sp>
        <p:nvSpPr>
          <p:cNvPr id="37" name="TextBox 36"/>
          <p:cNvSpPr txBox="1"/>
          <p:nvPr/>
        </p:nvSpPr>
        <p:spPr>
          <a:xfrm>
            <a:off x="6123908" y="5410861"/>
            <a:ext cx="16207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Focused on Chicken</a:t>
            </a:r>
          </a:p>
          <a:p>
            <a:r>
              <a:rPr lang="en-US" sz="1400" dirty="0"/>
              <a:t>d = 0.4750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9091752" y="5426096"/>
            <a:ext cx="142776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Focused on Cube</a:t>
            </a:r>
          </a:p>
          <a:p>
            <a:r>
              <a:rPr lang="en-US" sz="1400" dirty="0"/>
              <a:t>d = 0.467</a:t>
            </a:r>
          </a:p>
          <a:p>
            <a:endParaRPr lang="en-US" sz="1400" dirty="0"/>
          </a:p>
        </p:txBody>
      </p:sp>
      <p:sp>
        <p:nvSpPr>
          <p:cNvPr id="19" name="TextBox 18"/>
          <p:cNvSpPr txBox="1"/>
          <p:nvPr/>
        </p:nvSpPr>
        <p:spPr>
          <a:xfrm>
            <a:off x="999995" y="6410523"/>
            <a:ext cx="87934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 8. Reconstructed image of four-items using Conventional M-WRP and DM-WRP methods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46" t="25392" r="21709" b="26608"/>
          <a:stretch/>
        </p:blipFill>
        <p:spPr>
          <a:xfrm rot="16200000">
            <a:off x="3253189" y="576171"/>
            <a:ext cx="1917904" cy="262369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60" t="24550" r="21709" b="27730"/>
          <a:stretch/>
        </p:blipFill>
        <p:spPr>
          <a:xfrm rot="16200000">
            <a:off x="5995166" y="589643"/>
            <a:ext cx="1899692" cy="261496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46" t="24268" r="21437" b="26469"/>
          <a:stretch/>
        </p:blipFill>
        <p:spPr>
          <a:xfrm rot="16200000">
            <a:off x="8744461" y="568854"/>
            <a:ext cx="1899691" cy="265654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47" t="24830" r="23608" b="27030"/>
          <a:stretch/>
        </p:blipFill>
        <p:spPr>
          <a:xfrm rot="16200000">
            <a:off x="3255986" y="2719811"/>
            <a:ext cx="1912314" cy="262369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61" t="24129" r="21708" b="28714"/>
          <a:stretch/>
        </p:blipFill>
        <p:spPr>
          <a:xfrm rot="16200000">
            <a:off x="5983107" y="2768426"/>
            <a:ext cx="1902368" cy="2516519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60" t="24268" r="21980" b="28434"/>
          <a:stretch/>
        </p:blipFill>
        <p:spPr>
          <a:xfrm rot="16200000">
            <a:off x="8749678" y="2774982"/>
            <a:ext cx="1889256" cy="251652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65" t="25424" r="21712" b="28226"/>
          <a:stretch/>
        </p:blipFill>
        <p:spPr>
          <a:xfrm rot="16200000">
            <a:off x="576201" y="618209"/>
            <a:ext cx="1899692" cy="252140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22" t="25666" r="24296" b="27650"/>
          <a:stretch/>
        </p:blipFill>
        <p:spPr>
          <a:xfrm rot="16200000">
            <a:off x="625826" y="2786868"/>
            <a:ext cx="1786123" cy="2535727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1022577" y="1617302"/>
            <a:ext cx="11694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Conventional</a:t>
            </a:r>
          </a:p>
          <a:p>
            <a:r>
              <a:rPr lang="en-US" sz="1400" b="1" dirty="0"/>
              <a:t>M-WRP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1022576" y="3765075"/>
            <a:ext cx="8894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/>
              <a:t>Proposed</a:t>
            </a:r>
            <a:endParaRPr lang="en-US" sz="1400" b="1" dirty="0"/>
          </a:p>
          <a:p>
            <a:r>
              <a:rPr lang="en-US" sz="1400" b="1" dirty="0"/>
              <a:t>DM-WRP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10869" y="160082"/>
            <a:ext cx="5713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Distributed Multiple-WRP (DM-WRP)</a:t>
            </a:r>
          </a:p>
        </p:txBody>
      </p:sp>
    </p:spTree>
    <p:extLst>
      <p:ext uri="{BB962C8B-B14F-4D97-AF65-F5344CB8AC3E}">
        <p14:creationId xmlns:p14="http://schemas.microsoft.com/office/powerpoint/2010/main" val="7133380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06758" y="3987623"/>
            <a:ext cx="9731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DM-WRP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35866" y="1763718"/>
            <a:ext cx="10363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Convention</a:t>
            </a:r>
          </a:p>
          <a:p>
            <a:r>
              <a:rPr lang="en-US" sz="1400" b="1" dirty="0"/>
              <a:t> M-WRP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946927" y="5642042"/>
            <a:ext cx="8996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person</a:t>
            </a:r>
            <a:endParaRPr lang="en-US" sz="1400" b="1" dirty="0"/>
          </a:p>
          <a:p>
            <a:r>
              <a:rPr lang="en-US" sz="1400" dirty="0"/>
              <a:t>d =  0.328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347518" y="5633438"/>
            <a:ext cx="8595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cube</a:t>
            </a:r>
          </a:p>
          <a:p>
            <a:r>
              <a:rPr lang="en-US" sz="1400" dirty="0"/>
              <a:t>d = 0.342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64" t="28241" r="7438" b="38616"/>
          <a:stretch/>
        </p:blipFill>
        <p:spPr>
          <a:xfrm rot="16200000">
            <a:off x="3219929" y="3153366"/>
            <a:ext cx="2578690" cy="214343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93" t="30190" r="5864" b="40222"/>
          <a:stretch/>
        </p:blipFill>
        <p:spPr>
          <a:xfrm rot="16200000">
            <a:off x="1045443" y="3244913"/>
            <a:ext cx="2569581" cy="196944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14" t="6115" r="39000" b="18199"/>
          <a:stretch/>
        </p:blipFill>
        <p:spPr>
          <a:xfrm>
            <a:off x="3437557" y="349734"/>
            <a:ext cx="2092609" cy="253705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10" t="29584" r="5374" b="40193"/>
          <a:stretch/>
        </p:blipFill>
        <p:spPr>
          <a:xfrm rot="16200000">
            <a:off x="1064766" y="632326"/>
            <a:ext cx="2545836" cy="1954547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40" t="29321" r="16907" b="33028"/>
          <a:stretch/>
        </p:blipFill>
        <p:spPr>
          <a:xfrm rot="16200000">
            <a:off x="6662237" y="3061740"/>
            <a:ext cx="2495580" cy="2364023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61" t="28559" r="16914" b="33472"/>
          <a:stretch/>
        </p:blipFill>
        <p:spPr>
          <a:xfrm rot="16200000">
            <a:off x="9107539" y="3035101"/>
            <a:ext cx="2495578" cy="2422654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67" t="29937" r="14535" b="32603"/>
          <a:stretch/>
        </p:blipFill>
        <p:spPr>
          <a:xfrm rot="16200000">
            <a:off x="9065983" y="427752"/>
            <a:ext cx="2578690" cy="2422654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09" t="30299" r="16901" b="33130"/>
          <a:stretch/>
        </p:blipFill>
        <p:spPr>
          <a:xfrm rot="16200000">
            <a:off x="6613039" y="451655"/>
            <a:ext cx="2595111" cy="2365164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7480261" y="5583530"/>
            <a:ext cx="8595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face</a:t>
            </a:r>
          </a:p>
          <a:p>
            <a:r>
              <a:rPr lang="en-US" sz="1400" dirty="0"/>
              <a:t>d = 0.462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0262521" y="5584642"/>
            <a:ext cx="8595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hand</a:t>
            </a:r>
          </a:p>
          <a:p>
            <a:r>
              <a:rPr lang="en-US" sz="1400" dirty="0"/>
              <a:t>d = 0.471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661600" y="6357813"/>
            <a:ext cx="9788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 9. Reconstructed image of Person1 and Person2 using Conventional M-WRP and DM-WRP methods</a:t>
            </a:r>
          </a:p>
        </p:txBody>
      </p:sp>
    </p:spTree>
    <p:extLst>
      <p:ext uri="{BB962C8B-B14F-4D97-AF65-F5344CB8AC3E}">
        <p14:creationId xmlns:p14="http://schemas.microsoft.com/office/powerpoint/2010/main" val="39950386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2077120" y="5834692"/>
            <a:ext cx="7881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Table 1 : Time and PSNR comparison between conventional M-WRP and DM-WRP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751033"/>
              </p:ext>
            </p:extLst>
          </p:nvPr>
        </p:nvGraphicFramePr>
        <p:xfrm>
          <a:off x="635726" y="2087372"/>
          <a:ext cx="10763793" cy="32248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59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959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9597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959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9597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9597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9597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9597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95977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467639">
                <a:tc row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Object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No. of object point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No.</a:t>
                      </a:r>
                      <a:r>
                        <a:rPr lang="en-US" sz="1200" baseline="0" dirty="0">
                          <a:solidFill>
                            <a:schemeClr val="tx1"/>
                          </a:solidFill>
                        </a:rPr>
                        <a:t> of depth layer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Conventional M-WRP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Proposed DM-WRP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746">
                <a:tc vMerge="1"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No. of WRP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Time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PSNR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No. of WRP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Time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PSNR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071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solidFill>
                            <a:schemeClr val="tx1"/>
                          </a:solidFill>
                        </a:rPr>
                        <a:t>Four</a:t>
                      </a:r>
                      <a:r>
                        <a:rPr lang="en-US" sz="1200" baseline="0" dirty="0" err="1">
                          <a:solidFill>
                            <a:schemeClr val="tx1"/>
                          </a:solidFill>
                        </a:rPr>
                        <a:t>_items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97,396</a:t>
                      </a:r>
                    </a:p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165</a:t>
                      </a:r>
                    </a:p>
                    <a:p>
                      <a:pPr algn="ctr"/>
                      <a:endParaRPr 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83</a:t>
                      </a:r>
                    </a:p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449.2968</a:t>
                      </a:r>
                    </a:p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73</a:t>
                      </a:r>
                    </a:p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386.9348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13.8%</a:t>
                      </a:r>
                    </a:p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071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Person1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88,874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495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248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538.6747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215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487.9805</a:t>
                      </a:r>
                    </a:p>
                    <a:p>
                      <a:pPr algn="ctr"/>
                      <a:r>
                        <a:rPr lang="en-US" sz="1200" b="1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9.41%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071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Person2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119,077</a:t>
                      </a:r>
                    </a:p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297</a:t>
                      </a:r>
                    </a:p>
                    <a:p>
                      <a:pPr algn="ctr"/>
                      <a:endParaRPr 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149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  714.9340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140</a:t>
                      </a:r>
                    </a:p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 578.9152</a:t>
                      </a:r>
                    </a:p>
                    <a:p>
                      <a:pPr algn="ctr"/>
                      <a:r>
                        <a:rPr lang="en-US" sz="1200" b="1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19.02%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532436" y="344307"/>
            <a:ext cx="12534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20433001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67357" t="21365" r="13785" b="12096"/>
          <a:stretch/>
        </p:blipFill>
        <p:spPr>
          <a:xfrm rot="16200000">
            <a:off x="1149531" y="644434"/>
            <a:ext cx="2299063" cy="228164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l="26358" t="41683" r="65571" b="30127"/>
          <a:stretch/>
        </p:blipFill>
        <p:spPr>
          <a:xfrm rot="16200000">
            <a:off x="4483289" y="601119"/>
            <a:ext cx="2410942" cy="2368274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556999" y="1489165"/>
            <a:ext cx="966653" cy="98406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 4"/>
          <p:cNvSpPr/>
          <p:nvPr/>
        </p:nvSpPr>
        <p:spPr>
          <a:xfrm>
            <a:off x="2531444" y="1602412"/>
            <a:ext cx="1973179" cy="626998"/>
          </a:xfrm>
          <a:custGeom>
            <a:avLst/>
            <a:gdLst>
              <a:gd name="connsiteX0" fmla="*/ 0 w 1973179"/>
              <a:gd name="connsiteY0" fmla="*/ 380392 h 626998"/>
              <a:gd name="connsiteX1" fmla="*/ 847023 w 1973179"/>
              <a:gd name="connsiteY1" fmla="*/ 5007 h 626998"/>
              <a:gd name="connsiteX2" fmla="*/ 1212783 w 1973179"/>
              <a:gd name="connsiteY2" fmla="*/ 621024 h 626998"/>
              <a:gd name="connsiteX3" fmla="*/ 1973179 w 1973179"/>
              <a:gd name="connsiteY3" fmla="*/ 264889 h 626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73179" h="626998">
                <a:moveTo>
                  <a:pt x="0" y="380392"/>
                </a:moveTo>
                <a:cubicBezTo>
                  <a:pt x="322446" y="172647"/>
                  <a:pt x="644893" y="-35098"/>
                  <a:pt x="847023" y="5007"/>
                </a:cubicBezTo>
                <a:cubicBezTo>
                  <a:pt x="1049153" y="45112"/>
                  <a:pt x="1025090" y="577710"/>
                  <a:pt x="1212783" y="621024"/>
                </a:cubicBezTo>
                <a:cubicBezTo>
                  <a:pt x="1400476" y="664338"/>
                  <a:pt x="1686827" y="464613"/>
                  <a:pt x="1973179" y="264889"/>
                </a:cubicBezTo>
              </a:path>
            </a:pathLst>
          </a:custGeom>
          <a:noFill/>
          <a:ln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6584414F-3877-461C-A4AE-CB0F05895FE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99935098"/>
              </p:ext>
            </p:extLst>
          </p:nvPr>
        </p:nvGraphicFramePr>
        <p:xfrm>
          <a:off x="5848350" y="3230563"/>
          <a:ext cx="15113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9" name="Equation" r:id="rId5" imgW="1511280" imgH="444240" progId="Equation.DSMT4">
                  <p:embed/>
                </p:oleObj>
              </mc:Choice>
              <mc:Fallback>
                <p:oleObj name="Equation" r:id="rId5" imgW="1511280" imgH="444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848350" y="3230563"/>
                        <a:ext cx="1511300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2">
            <a:extLst>
              <a:ext uri="{FF2B5EF4-FFF2-40B4-BE49-F238E27FC236}">
                <a16:creationId xmlns:a16="http://schemas.microsoft.com/office/drawing/2014/main" id="{11076C82-EA84-441D-AD85-C65F4FF2E6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A7BAF742-4AC5-4267-99FB-A6B5FF1EA3E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0" y="0"/>
          <a:ext cx="1981200" cy="476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0" name="Equation" r:id="rId7" imgW="1638300" imgH="469900" progId="Equation.DSMT4">
                  <p:embed/>
                </p:oleObj>
              </mc:Choice>
              <mc:Fallback>
                <p:oleObj name="Equation" r:id="rId7" imgW="1638300" imgH="469900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1981200" cy="4762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186185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dirty="0"/>
              <a:t>Table of 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Hologram and Wave front Recording Plane</a:t>
            </a:r>
          </a:p>
          <a:p>
            <a:r>
              <a:rPr lang="en-US" sz="1800" dirty="0"/>
              <a:t>Multiple </a:t>
            </a:r>
            <a:r>
              <a:rPr lang="en-US" sz="1800" dirty="0" err="1"/>
              <a:t>Wavefront</a:t>
            </a:r>
            <a:r>
              <a:rPr lang="en-US" sz="1800" dirty="0"/>
              <a:t> Recoding Plane</a:t>
            </a:r>
          </a:p>
          <a:p>
            <a:r>
              <a:rPr lang="en-US" sz="1800" dirty="0"/>
              <a:t>Distributed Multiple </a:t>
            </a:r>
            <a:r>
              <a:rPr lang="en-US" sz="1800" dirty="0" err="1"/>
              <a:t>Wavefront</a:t>
            </a:r>
            <a:r>
              <a:rPr lang="en-US" sz="1800" dirty="0"/>
              <a:t> Recoding Plane ( </a:t>
            </a:r>
            <a:r>
              <a:rPr lang="en-US" sz="1800" i="1" dirty="0"/>
              <a:t>OSK 2019 )</a:t>
            </a:r>
            <a:r>
              <a:rPr lang="en-US" sz="1800" dirty="0"/>
              <a:t> </a:t>
            </a:r>
          </a:p>
          <a:p>
            <a:r>
              <a:rPr lang="en-US" sz="1800" dirty="0"/>
              <a:t>Future work </a:t>
            </a:r>
          </a:p>
        </p:txBody>
      </p:sp>
      <p:pic>
        <p:nvPicPr>
          <p:cNvPr id="4" name="Graphic 4" descr="Brain in head">
            <a:extLst>
              <a:ext uri="{FF2B5EF4-FFF2-40B4-BE49-F238E27FC236}">
                <a16:creationId xmlns:a16="http://schemas.microsoft.com/office/drawing/2014/main" id="{D011E263-3212-4780-A140-E652B108BD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64074" y="565560"/>
            <a:ext cx="838694" cy="838694"/>
          </a:xfrm>
          <a:prstGeom prst="rect">
            <a:avLst/>
          </a:prstGeom>
        </p:spPr>
      </p:pic>
      <p:pic>
        <p:nvPicPr>
          <p:cNvPr id="5" name="Graphic 5" descr="Tools">
            <a:extLst>
              <a:ext uri="{FF2B5EF4-FFF2-40B4-BE49-F238E27FC236}">
                <a16:creationId xmlns:a16="http://schemas.microsoft.com/office/drawing/2014/main" id="{A0524D64-7C99-4DD6-A26E-C33BE01EC4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39099" y="7017681"/>
            <a:ext cx="1044000" cy="1044000"/>
          </a:xfrm>
          <a:prstGeom prst="rect">
            <a:avLst/>
          </a:prstGeom>
        </p:spPr>
      </p:pic>
      <p:pic>
        <p:nvPicPr>
          <p:cNvPr id="6" name="Graphic 6" descr="Gears">
            <a:extLst>
              <a:ext uri="{FF2B5EF4-FFF2-40B4-BE49-F238E27FC236}">
                <a16:creationId xmlns:a16="http://schemas.microsoft.com/office/drawing/2014/main" id="{DA9595F8-50AF-4C85-9BC5-B52646E113F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56856" y="7017681"/>
            <a:ext cx="1122450" cy="112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8732" y="299941"/>
            <a:ext cx="9389076" cy="494144"/>
          </a:xfrm>
        </p:spPr>
        <p:txBody>
          <a:bodyPr>
            <a:noAutofit/>
          </a:bodyPr>
          <a:lstStyle/>
          <a:p>
            <a:r>
              <a:rPr lang="en-US" sz="2800" b="1" dirty="0" err="1"/>
              <a:t>Wavefront</a:t>
            </a:r>
            <a:r>
              <a:rPr lang="en-US" sz="2800" b="1" dirty="0"/>
              <a:t> recording plane (WRP)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0253" y="1300291"/>
            <a:ext cx="4245867" cy="345268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98732" y="1476461"/>
            <a:ext cx="659264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en-US" sz="1400" dirty="0"/>
              <a:t>Complex amplitude on a CGH plane as </a:t>
            </a:r>
            <a:r>
              <a:rPr lang="en-US" sz="1400" i="1" dirty="0"/>
              <a:t>U</a:t>
            </a:r>
            <a:r>
              <a:rPr lang="en-US" sz="1400" i="1" baseline="-25000" dirty="0"/>
              <a:t>h</a:t>
            </a:r>
            <a:r>
              <a:rPr lang="en-US" sz="1400" i="1" dirty="0"/>
              <a:t> ( x, y ) </a:t>
            </a:r>
            <a:r>
              <a:rPr lang="en-US" sz="1400" dirty="0"/>
              <a:t>, the object is composed of N points, and the complex amplitude on the CGH created by the </a:t>
            </a:r>
            <a:r>
              <a:rPr lang="en-US" sz="1400" dirty="0" err="1"/>
              <a:t>i-th</a:t>
            </a:r>
            <a:r>
              <a:rPr lang="en-US" sz="1400" dirty="0"/>
              <a:t> point in distance </a:t>
            </a:r>
            <a:r>
              <a:rPr lang="en-US" sz="1400" dirty="0" err="1"/>
              <a:t>r</a:t>
            </a:r>
            <a:r>
              <a:rPr lang="en-US" sz="1400" baseline="-25000" dirty="0" err="1"/>
              <a:t>i</a:t>
            </a:r>
            <a:r>
              <a:rPr lang="en-US" sz="1400" dirty="0"/>
              <a:t> is </a:t>
            </a:r>
            <a:r>
              <a:rPr lang="en-US" sz="1400" dirty="0" err="1"/>
              <a:t>U</a:t>
            </a:r>
            <a:r>
              <a:rPr lang="en-US" sz="1400" baseline="-25000" dirty="0" err="1"/>
              <a:t>i</a:t>
            </a:r>
            <a:r>
              <a:rPr lang="en-US" sz="1400" baseline="-25000" dirty="0"/>
              <a:t> </a:t>
            </a:r>
            <a:r>
              <a:rPr lang="en-US" sz="1400" dirty="0"/>
              <a:t>( </a:t>
            </a:r>
            <a:r>
              <a:rPr lang="en-US" sz="1400" dirty="0" err="1"/>
              <a:t>r</a:t>
            </a:r>
            <a:r>
              <a:rPr lang="en-US" sz="1400" baseline="-25000" dirty="0" err="1"/>
              <a:t>i</a:t>
            </a:r>
            <a:r>
              <a:rPr lang="en-US" sz="1400" baseline="-25000" dirty="0"/>
              <a:t> </a:t>
            </a:r>
            <a:r>
              <a:rPr lang="en-US" sz="1400" dirty="0"/>
              <a:t> ). The final complex amplitude U</a:t>
            </a:r>
            <a:r>
              <a:rPr lang="en-US" sz="1400" baseline="-25000" dirty="0"/>
              <a:t>h</a:t>
            </a:r>
            <a:r>
              <a:rPr lang="en-US" sz="1400" dirty="0"/>
              <a:t> ( x, y ) is expressed by  </a:t>
            </a:r>
            <a:r>
              <a:rPr lang="en-US" sz="1400" dirty="0" err="1"/>
              <a:t>by</a:t>
            </a:r>
            <a:r>
              <a:rPr lang="en-US" sz="1400" dirty="0"/>
              <a:t> equation (1)</a:t>
            </a:r>
          </a:p>
          <a:p>
            <a:pPr algn="just">
              <a:lnSpc>
                <a:spcPct val="200000"/>
              </a:lnSpc>
            </a:pPr>
            <a:r>
              <a:rPr lang="en-US" sz="1400" dirty="0"/>
              <a:t>					 (1)</a:t>
            </a:r>
          </a:p>
          <a:p>
            <a:pPr algn="just">
              <a:lnSpc>
                <a:spcPct val="200000"/>
              </a:lnSpc>
            </a:pPr>
            <a:endParaRPr lang="en-US" sz="1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558" y="2845702"/>
            <a:ext cx="3593692" cy="77573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89384" y="3923799"/>
            <a:ext cx="6701991" cy="13911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b="1" dirty="0"/>
              <a:t>WRP calculates CGH in 2 steps: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en-US" sz="1400" dirty="0"/>
              <a:t>The light wave from 3D objects is recorded on a WRP. 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en-US" sz="1400" dirty="0"/>
              <a:t> Light wave from the WRP to CGH is diffracted calculation based on fast Fourier transform (FFT)</a:t>
            </a:r>
          </a:p>
        </p:txBody>
      </p:sp>
      <p:sp>
        <p:nvSpPr>
          <p:cNvPr id="8" name="Rectangle 7"/>
          <p:cNvSpPr/>
          <p:nvPr/>
        </p:nvSpPr>
        <p:spPr>
          <a:xfrm>
            <a:off x="11004409" y="1686126"/>
            <a:ext cx="595035" cy="923330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 prst="relaxedInset"/>
          </a:sp3d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1004409" y="3052934"/>
            <a:ext cx="59503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2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89384" y="6396489"/>
            <a:ext cx="1141674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1. Tomoyoshi </a:t>
            </a:r>
            <a:r>
              <a:rPr lang="en-US" sz="1000" dirty="0" err="1"/>
              <a:t>Shimobaba</a:t>
            </a:r>
            <a:r>
              <a:rPr lang="en-US" sz="1000" dirty="0"/>
              <a:t>, Nobuyuki Masuda, and Tomoyoshi Ito, "Simple and fast calculation algorithm for computer-generated hologram with </a:t>
            </a:r>
            <a:r>
              <a:rPr lang="en-US" sz="1000" dirty="0" err="1"/>
              <a:t>wavefront</a:t>
            </a:r>
            <a:r>
              <a:rPr lang="en-US" sz="1000" dirty="0"/>
              <a:t> recording plane," Opt. Lett. 34, 3133-3135 (2009)</a:t>
            </a:r>
          </a:p>
        </p:txBody>
      </p:sp>
      <p:pic>
        <p:nvPicPr>
          <p:cNvPr id="14" name="Graphic 6" descr="Gears">
            <a:extLst>
              <a:ext uri="{FF2B5EF4-FFF2-40B4-BE49-F238E27FC236}">
                <a16:creationId xmlns:a16="http://schemas.microsoft.com/office/drawing/2014/main" id="{DA9595F8-50AF-4C85-9BC5-B52646E113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129211" y="5470136"/>
            <a:ext cx="625641" cy="625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748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3201379" y="1513931"/>
            <a:ext cx="5926261" cy="3643528"/>
            <a:chOff x="2095500" y="1912320"/>
            <a:chExt cx="3629498" cy="1612130"/>
          </a:xfrm>
        </p:grpSpPr>
        <p:cxnSp>
          <p:nvCxnSpPr>
            <p:cNvPr id="99" name="Straight Connector 98"/>
            <p:cNvCxnSpPr/>
            <p:nvPr/>
          </p:nvCxnSpPr>
          <p:spPr>
            <a:xfrm flipV="1">
              <a:off x="2115084" y="2882581"/>
              <a:ext cx="884526" cy="5097"/>
            </a:xfrm>
            <a:prstGeom prst="line">
              <a:avLst/>
            </a:prstGeom>
            <a:ln w="635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>
              <a:off x="2115084" y="1973876"/>
              <a:ext cx="878247" cy="11144"/>
            </a:xfrm>
            <a:prstGeom prst="line">
              <a:avLst/>
            </a:prstGeom>
            <a:ln w="63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Oval 78"/>
            <p:cNvSpPr/>
            <p:nvPr/>
          </p:nvSpPr>
          <p:spPr>
            <a:xfrm flipH="1">
              <a:off x="2934807" y="1965157"/>
              <a:ext cx="27432" cy="2743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183" name="Right Brace 182"/>
            <p:cNvSpPr/>
            <p:nvPr/>
          </p:nvSpPr>
          <p:spPr>
            <a:xfrm>
              <a:off x="3399014" y="1941779"/>
              <a:ext cx="78400" cy="1363993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186" name="TextBox 185"/>
            <p:cNvSpPr txBox="1"/>
            <p:nvPr/>
          </p:nvSpPr>
          <p:spPr>
            <a:xfrm>
              <a:off x="3015932" y="1917667"/>
              <a:ext cx="379912" cy="12311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N(z</a:t>
              </a:r>
              <a:r>
                <a:rPr lang="en-US" sz="8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) = 2</a:t>
              </a:r>
            </a:p>
          </p:txBody>
        </p:sp>
        <p:cxnSp>
          <p:nvCxnSpPr>
            <p:cNvPr id="193" name="Straight Connector 192"/>
            <p:cNvCxnSpPr/>
            <p:nvPr/>
          </p:nvCxnSpPr>
          <p:spPr>
            <a:xfrm>
              <a:off x="2110321" y="2615139"/>
              <a:ext cx="877829" cy="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9" name="TextBox 198"/>
            <p:cNvSpPr txBox="1"/>
            <p:nvPr/>
          </p:nvSpPr>
          <p:spPr>
            <a:xfrm>
              <a:off x="2126988" y="2530080"/>
              <a:ext cx="237244" cy="9233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WRP 1</a:t>
              </a:r>
            </a:p>
          </p:txBody>
        </p:sp>
        <p:sp>
          <p:nvSpPr>
            <p:cNvPr id="180" name="TextBox 179"/>
            <p:cNvSpPr txBox="1"/>
            <p:nvPr/>
          </p:nvSpPr>
          <p:spPr>
            <a:xfrm>
              <a:off x="3016887" y="2647946"/>
              <a:ext cx="379912" cy="12311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N(z</a:t>
              </a:r>
              <a:r>
                <a:rPr lang="en-US" sz="8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6</a:t>
              </a:r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) = 1</a:t>
              </a:r>
            </a:p>
          </p:txBody>
        </p:sp>
        <p:cxnSp>
          <p:nvCxnSpPr>
            <p:cNvPr id="114" name="Straight Connector 113"/>
            <p:cNvCxnSpPr/>
            <p:nvPr/>
          </p:nvCxnSpPr>
          <p:spPr>
            <a:xfrm flipV="1">
              <a:off x="2115084" y="2705965"/>
              <a:ext cx="875001" cy="1060"/>
            </a:xfrm>
            <a:prstGeom prst="line">
              <a:avLst/>
            </a:prstGeom>
            <a:ln w="635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11" name="Oval 210"/>
            <p:cNvSpPr/>
            <p:nvPr/>
          </p:nvSpPr>
          <p:spPr>
            <a:xfrm flipH="1">
              <a:off x="2428298" y="2870123"/>
              <a:ext cx="27432" cy="2743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181" name="TextBox 180"/>
            <p:cNvSpPr txBox="1"/>
            <p:nvPr/>
          </p:nvSpPr>
          <p:spPr>
            <a:xfrm>
              <a:off x="3016887" y="2826123"/>
              <a:ext cx="379912" cy="12311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N(z</a:t>
              </a:r>
              <a:r>
                <a:rPr lang="en-US" sz="8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7</a:t>
              </a:r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) = 1</a:t>
              </a:r>
            </a:p>
          </p:txBody>
        </p:sp>
        <p:sp>
          <p:nvSpPr>
            <p:cNvPr id="220" name="Oval 219"/>
            <p:cNvSpPr/>
            <p:nvPr/>
          </p:nvSpPr>
          <p:spPr>
            <a:xfrm flipH="1">
              <a:off x="2349729" y="2690196"/>
              <a:ext cx="27432" cy="2743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187" name="TextBox 186"/>
            <p:cNvSpPr txBox="1"/>
            <p:nvPr/>
          </p:nvSpPr>
          <p:spPr>
            <a:xfrm>
              <a:off x="3014872" y="2100040"/>
              <a:ext cx="379912" cy="12311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N(z</a:t>
              </a:r>
              <a:r>
                <a:rPr lang="en-US" sz="8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) = 1</a:t>
              </a:r>
            </a:p>
          </p:txBody>
        </p:sp>
        <p:cxnSp>
          <p:nvCxnSpPr>
            <p:cNvPr id="78" name="Straight Connector 77"/>
            <p:cNvCxnSpPr/>
            <p:nvPr/>
          </p:nvCxnSpPr>
          <p:spPr>
            <a:xfrm>
              <a:off x="2115084" y="2158540"/>
              <a:ext cx="878247" cy="0"/>
            </a:xfrm>
            <a:prstGeom prst="line">
              <a:avLst/>
            </a:prstGeom>
            <a:ln w="63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2" name="Oval 201"/>
            <p:cNvSpPr/>
            <p:nvPr/>
          </p:nvSpPr>
          <p:spPr>
            <a:xfrm flipH="1">
              <a:off x="2796997" y="1970977"/>
              <a:ext cx="27432" cy="2743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80" name="Oval 79"/>
            <p:cNvSpPr/>
            <p:nvPr/>
          </p:nvSpPr>
          <p:spPr>
            <a:xfrm flipH="1">
              <a:off x="2870116" y="2142639"/>
              <a:ext cx="27432" cy="2743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106" name="TextBox 105"/>
            <p:cNvSpPr txBox="1"/>
            <p:nvPr/>
          </p:nvSpPr>
          <p:spPr>
            <a:xfrm>
              <a:off x="3527125" y="2567941"/>
              <a:ext cx="343336" cy="1089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Depth </a:t>
              </a:r>
            </a:p>
            <a:p>
              <a:r>
                <a:rPr lang="en-US" sz="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Range 1</a:t>
              </a:r>
            </a:p>
          </p:txBody>
        </p:sp>
        <p:cxnSp>
          <p:nvCxnSpPr>
            <p:cNvPr id="76" name="Straight Connector 75"/>
            <p:cNvCxnSpPr/>
            <p:nvPr/>
          </p:nvCxnSpPr>
          <p:spPr>
            <a:xfrm>
              <a:off x="2095500" y="2336251"/>
              <a:ext cx="904110" cy="4003"/>
            </a:xfrm>
            <a:prstGeom prst="line">
              <a:avLst/>
            </a:prstGeom>
            <a:ln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0" name="TextBox 189"/>
            <p:cNvSpPr txBox="1"/>
            <p:nvPr/>
          </p:nvSpPr>
          <p:spPr>
            <a:xfrm>
              <a:off x="3011517" y="2278370"/>
              <a:ext cx="379912" cy="12311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N(z</a:t>
              </a:r>
              <a:r>
                <a:rPr lang="en-US" sz="8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) = 3</a:t>
              </a:r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2627893" y="2325971"/>
              <a:ext cx="138090" cy="27557"/>
              <a:chOff x="2582648" y="2297393"/>
              <a:chExt cx="138090" cy="27557"/>
            </a:xfrm>
          </p:grpSpPr>
          <p:sp>
            <p:nvSpPr>
              <p:cNvPr id="90" name="Oval 89"/>
              <p:cNvSpPr/>
              <p:nvPr/>
            </p:nvSpPr>
            <p:spPr>
              <a:xfrm flipH="1">
                <a:off x="2582648" y="2297393"/>
                <a:ext cx="27432" cy="2743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92" name="Oval 91"/>
              <p:cNvSpPr/>
              <p:nvPr/>
            </p:nvSpPr>
            <p:spPr>
              <a:xfrm flipH="1">
                <a:off x="2693306" y="2297393"/>
                <a:ext cx="27432" cy="2743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94" name="Oval 93"/>
              <p:cNvSpPr/>
              <p:nvPr/>
            </p:nvSpPr>
            <p:spPr>
              <a:xfrm flipH="1">
                <a:off x="2640302" y="2297518"/>
                <a:ext cx="27432" cy="2743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  <p:cxnSp>
          <p:nvCxnSpPr>
            <p:cNvPr id="88" name="Straight Connector 87"/>
            <p:cNvCxnSpPr/>
            <p:nvPr/>
          </p:nvCxnSpPr>
          <p:spPr>
            <a:xfrm flipV="1">
              <a:off x="2095500" y="2528379"/>
              <a:ext cx="916810" cy="8902"/>
            </a:xfrm>
            <a:prstGeom prst="line">
              <a:avLst/>
            </a:prstGeom>
            <a:ln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1" name="TextBox 190"/>
            <p:cNvSpPr txBox="1"/>
            <p:nvPr/>
          </p:nvSpPr>
          <p:spPr>
            <a:xfrm>
              <a:off x="3014800" y="2475729"/>
              <a:ext cx="379912" cy="12311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N(z</a:t>
              </a:r>
              <a:r>
                <a:rPr lang="en-US" sz="8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) = 3</a:t>
              </a:r>
            </a:p>
          </p:txBody>
        </p:sp>
        <p:sp>
          <p:nvSpPr>
            <p:cNvPr id="101" name="Oval 100"/>
            <p:cNvSpPr/>
            <p:nvPr/>
          </p:nvSpPr>
          <p:spPr>
            <a:xfrm flipH="1">
              <a:off x="2475114" y="2519462"/>
              <a:ext cx="27432" cy="2743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175" name="Oval 174"/>
            <p:cNvSpPr/>
            <p:nvPr/>
          </p:nvSpPr>
          <p:spPr>
            <a:xfrm flipH="1">
              <a:off x="2578704" y="2519982"/>
              <a:ext cx="27432" cy="2743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103" name="Oval 102"/>
            <p:cNvSpPr/>
            <p:nvPr/>
          </p:nvSpPr>
          <p:spPr>
            <a:xfrm flipH="1">
              <a:off x="2529824" y="2519483"/>
              <a:ext cx="27432" cy="2743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3016887" y="2997196"/>
              <a:ext cx="379912" cy="12311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N(z</a:t>
              </a:r>
              <a:r>
                <a:rPr lang="en-US" sz="8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6</a:t>
              </a:r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) = 1</a:t>
              </a:r>
            </a:p>
          </p:txBody>
        </p:sp>
        <p:cxnSp>
          <p:nvCxnSpPr>
            <p:cNvPr id="89" name="Straight Connector 88"/>
            <p:cNvCxnSpPr/>
            <p:nvPr/>
          </p:nvCxnSpPr>
          <p:spPr>
            <a:xfrm flipV="1">
              <a:off x="2115084" y="3055215"/>
              <a:ext cx="875001" cy="1060"/>
            </a:xfrm>
            <a:prstGeom prst="line">
              <a:avLst/>
            </a:prstGeom>
            <a:ln w="635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91" name="TextBox 90"/>
            <p:cNvSpPr txBox="1"/>
            <p:nvPr/>
          </p:nvSpPr>
          <p:spPr>
            <a:xfrm>
              <a:off x="3016887" y="3175373"/>
              <a:ext cx="379912" cy="12311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N(z</a:t>
              </a:r>
              <a:r>
                <a:rPr lang="en-US" sz="8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7</a:t>
              </a:r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) = 2</a:t>
              </a:r>
            </a:p>
          </p:txBody>
        </p:sp>
        <p:cxnSp>
          <p:nvCxnSpPr>
            <p:cNvPr id="93" name="Straight Connector 92"/>
            <p:cNvCxnSpPr/>
            <p:nvPr/>
          </p:nvCxnSpPr>
          <p:spPr>
            <a:xfrm flipV="1">
              <a:off x="2115084" y="3231831"/>
              <a:ext cx="884526" cy="5097"/>
            </a:xfrm>
            <a:prstGeom prst="line">
              <a:avLst/>
            </a:prstGeom>
            <a:ln w="635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95" name="Oval 94"/>
            <p:cNvSpPr/>
            <p:nvPr/>
          </p:nvSpPr>
          <p:spPr>
            <a:xfrm flipH="1">
              <a:off x="2143058" y="3223812"/>
              <a:ext cx="27432" cy="2743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96" name="Oval 95"/>
            <p:cNvSpPr/>
            <p:nvPr/>
          </p:nvSpPr>
          <p:spPr>
            <a:xfrm flipH="1">
              <a:off x="2266897" y="3038915"/>
              <a:ext cx="27432" cy="2743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150" name="Oval 149"/>
            <p:cNvSpPr/>
            <p:nvPr/>
          </p:nvSpPr>
          <p:spPr>
            <a:xfrm flipH="1">
              <a:off x="2195181" y="3223812"/>
              <a:ext cx="27432" cy="2743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195181" y="3309006"/>
              <a:ext cx="1176925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(a) Number of WRP =1 </a:t>
              </a:r>
            </a:p>
          </p:txBody>
        </p:sp>
        <p:cxnSp>
          <p:nvCxnSpPr>
            <p:cNvPr id="86" name="Straight Connector 85"/>
            <p:cNvCxnSpPr/>
            <p:nvPr/>
          </p:nvCxnSpPr>
          <p:spPr>
            <a:xfrm flipV="1">
              <a:off x="3908269" y="2877234"/>
              <a:ext cx="884526" cy="5097"/>
            </a:xfrm>
            <a:prstGeom prst="line">
              <a:avLst/>
            </a:prstGeom>
            <a:ln w="635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/>
            <p:nvPr/>
          </p:nvCxnSpPr>
          <p:spPr>
            <a:xfrm>
              <a:off x="3908269" y="1968529"/>
              <a:ext cx="878247" cy="11144"/>
            </a:xfrm>
            <a:prstGeom prst="line">
              <a:avLst/>
            </a:prstGeom>
            <a:ln w="63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Oval 97"/>
            <p:cNvSpPr/>
            <p:nvPr/>
          </p:nvSpPr>
          <p:spPr>
            <a:xfrm flipH="1">
              <a:off x="4727992" y="1959810"/>
              <a:ext cx="27432" cy="2743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100" name="Right Brace 99"/>
            <p:cNvSpPr/>
            <p:nvPr/>
          </p:nvSpPr>
          <p:spPr>
            <a:xfrm>
              <a:off x="5192199" y="1936433"/>
              <a:ext cx="46108" cy="651100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4809117" y="1912320"/>
              <a:ext cx="379912" cy="12311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N(z</a:t>
              </a:r>
              <a:r>
                <a:rPr lang="en-US" sz="8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) = 2</a:t>
              </a:r>
            </a:p>
          </p:txBody>
        </p:sp>
        <p:sp>
          <p:nvSpPr>
            <p:cNvPr id="104" name="Right Brace 103"/>
            <p:cNvSpPr/>
            <p:nvPr/>
          </p:nvSpPr>
          <p:spPr>
            <a:xfrm>
              <a:off x="5204755" y="2670911"/>
              <a:ext cx="45719" cy="622225"/>
            </a:xfrm>
            <a:prstGeom prst="rightBrac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105" name="TextBox 104"/>
            <p:cNvSpPr txBox="1"/>
            <p:nvPr/>
          </p:nvSpPr>
          <p:spPr>
            <a:xfrm>
              <a:off x="5306988" y="2927287"/>
              <a:ext cx="375168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Depth </a:t>
              </a:r>
            </a:p>
            <a:p>
              <a:r>
                <a:rPr lang="en-US" sz="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Range 2</a:t>
              </a:r>
            </a:p>
          </p:txBody>
        </p:sp>
        <p:cxnSp>
          <p:nvCxnSpPr>
            <p:cNvPr id="107" name="Straight Connector 106"/>
            <p:cNvCxnSpPr/>
            <p:nvPr/>
          </p:nvCxnSpPr>
          <p:spPr>
            <a:xfrm>
              <a:off x="3903506" y="2240703"/>
              <a:ext cx="877829" cy="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/>
          </p:nvCxnSpPr>
          <p:spPr>
            <a:xfrm flipH="1">
              <a:off x="3903506" y="2965206"/>
              <a:ext cx="880983" cy="6433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0" name="TextBox 109"/>
            <p:cNvSpPr txBox="1"/>
            <p:nvPr/>
          </p:nvSpPr>
          <p:spPr>
            <a:xfrm>
              <a:off x="3920173" y="2248513"/>
              <a:ext cx="237244" cy="9233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WRP 1</a:t>
              </a:r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4810072" y="2642599"/>
              <a:ext cx="379912" cy="12311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N(z</a:t>
              </a:r>
              <a:r>
                <a:rPr lang="en-US" sz="8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6</a:t>
              </a:r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) = 1</a:t>
              </a:r>
            </a:p>
          </p:txBody>
        </p:sp>
        <p:cxnSp>
          <p:nvCxnSpPr>
            <p:cNvPr id="112" name="Straight Connector 111"/>
            <p:cNvCxnSpPr/>
            <p:nvPr/>
          </p:nvCxnSpPr>
          <p:spPr>
            <a:xfrm flipV="1">
              <a:off x="3908269" y="2700618"/>
              <a:ext cx="875001" cy="1060"/>
            </a:xfrm>
            <a:prstGeom prst="line">
              <a:avLst/>
            </a:prstGeom>
            <a:ln w="635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13" name="Oval 112"/>
            <p:cNvSpPr/>
            <p:nvPr/>
          </p:nvSpPr>
          <p:spPr>
            <a:xfrm flipH="1">
              <a:off x="4221483" y="2864776"/>
              <a:ext cx="27432" cy="2743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115" name="TextBox 114"/>
            <p:cNvSpPr txBox="1"/>
            <p:nvPr/>
          </p:nvSpPr>
          <p:spPr>
            <a:xfrm>
              <a:off x="4810072" y="2820776"/>
              <a:ext cx="379912" cy="12311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N(z</a:t>
              </a:r>
              <a:r>
                <a:rPr lang="en-US" sz="8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7</a:t>
              </a:r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) = 1</a:t>
              </a:r>
            </a:p>
          </p:txBody>
        </p:sp>
        <p:sp>
          <p:nvSpPr>
            <p:cNvPr id="116" name="Oval 115"/>
            <p:cNvSpPr/>
            <p:nvPr/>
          </p:nvSpPr>
          <p:spPr>
            <a:xfrm flipH="1">
              <a:off x="4142914" y="2684849"/>
              <a:ext cx="27432" cy="2743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117" name="TextBox 116"/>
            <p:cNvSpPr txBox="1"/>
            <p:nvPr/>
          </p:nvSpPr>
          <p:spPr>
            <a:xfrm>
              <a:off x="4808057" y="2094693"/>
              <a:ext cx="379912" cy="12311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N(z</a:t>
              </a:r>
              <a:r>
                <a:rPr lang="en-US" sz="8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) = 1</a:t>
              </a:r>
            </a:p>
          </p:txBody>
        </p:sp>
        <p:cxnSp>
          <p:nvCxnSpPr>
            <p:cNvPr id="118" name="Straight Connector 117"/>
            <p:cNvCxnSpPr/>
            <p:nvPr/>
          </p:nvCxnSpPr>
          <p:spPr>
            <a:xfrm>
              <a:off x="3908269" y="2153193"/>
              <a:ext cx="878247" cy="0"/>
            </a:xfrm>
            <a:prstGeom prst="line">
              <a:avLst/>
            </a:prstGeom>
            <a:ln w="63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9" name="Oval 118"/>
            <p:cNvSpPr/>
            <p:nvPr/>
          </p:nvSpPr>
          <p:spPr>
            <a:xfrm flipH="1">
              <a:off x="4590182" y="1965630"/>
              <a:ext cx="27432" cy="2743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120" name="Oval 119"/>
            <p:cNvSpPr/>
            <p:nvPr/>
          </p:nvSpPr>
          <p:spPr>
            <a:xfrm flipH="1">
              <a:off x="4663301" y="2137292"/>
              <a:ext cx="27432" cy="2743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121" name="TextBox 120"/>
            <p:cNvSpPr txBox="1"/>
            <p:nvPr/>
          </p:nvSpPr>
          <p:spPr>
            <a:xfrm>
              <a:off x="5317743" y="2229508"/>
              <a:ext cx="407255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Depth </a:t>
              </a:r>
            </a:p>
            <a:p>
              <a:r>
                <a:rPr lang="en-US" sz="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Range 1</a:t>
              </a:r>
            </a:p>
          </p:txBody>
        </p:sp>
        <p:sp>
          <p:nvSpPr>
            <p:cNvPr id="122" name="TextBox 121"/>
            <p:cNvSpPr txBox="1"/>
            <p:nvPr/>
          </p:nvSpPr>
          <p:spPr>
            <a:xfrm>
              <a:off x="3888411" y="2890274"/>
              <a:ext cx="237244" cy="9233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WRP 2</a:t>
              </a:r>
            </a:p>
          </p:txBody>
        </p:sp>
        <p:cxnSp>
          <p:nvCxnSpPr>
            <p:cNvPr id="123" name="Straight Connector 122"/>
            <p:cNvCxnSpPr/>
            <p:nvPr/>
          </p:nvCxnSpPr>
          <p:spPr>
            <a:xfrm>
              <a:off x="3888685" y="2330904"/>
              <a:ext cx="904110" cy="4003"/>
            </a:xfrm>
            <a:prstGeom prst="line">
              <a:avLst/>
            </a:prstGeom>
            <a:ln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4" name="TextBox 123"/>
            <p:cNvSpPr txBox="1"/>
            <p:nvPr/>
          </p:nvSpPr>
          <p:spPr>
            <a:xfrm>
              <a:off x="4804702" y="2273023"/>
              <a:ext cx="379912" cy="12311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N(z</a:t>
              </a:r>
              <a:r>
                <a:rPr lang="en-US" sz="8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) = 3</a:t>
              </a:r>
            </a:p>
          </p:txBody>
        </p:sp>
        <p:grpSp>
          <p:nvGrpSpPr>
            <p:cNvPr id="125" name="Group 124"/>
            <p:cNvGrpSpPr/>
            <p:nvPr/>
          </p:nvGrpSpPr>
          <p:grpSpPr>
            <a:xfrm>
              <a:off x="4421078" y="2320624"/>
              <a:ext cx="138090" cy="27557"/>
              <a:chOff x="2582648" y="2297393"/>
              <a:chExt cx="138090" cy="27557"/>
            </a:xfrm>
          </p:grpSpPr>
          <p:sp>
            <p:nvSpPr>
              <p:cNvPr id="126" name="Oval 125"/>
              <p:cNvSpPr/>
              <p:nvPr/>
            </p:nvSpPr>
            <p:spPr>
              <a:xfrm flipH="1">
                <a:off x="2582648" y="2297393"/>
                <a:ext cx="27432" cy="2743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127" name="Oval 126"/>
              <p:cNvSpPr/>
              <p:nvPr/>
            </p:nvSpPr>
            <p:spPr>
              <a:xfrm flipH="1">
                <a:off x="2693306" y="2297393"/>
                <a:ext cx="27432" cy="2743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128" name="Oval 127"/>
              <p:cNvSpPr/>
              <p:nvPr/>
            </p:nvSpPr>
            <p:spPr>
              <a:xfrm flipH="1">
                <a:off x="2640302" y="2297518"/>
                <a:ext cx="27432" cy="2743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  <p:cxnSp>
          <p:nvCxnSpPr>
            <p:cNvPr id="129" name="Straight Connector 128"/>
            <p:cNvCxnSpPr/>
            <p:nvPr/>
          </p:nvCxnSpPr>
          <p:spPr>
            <a:xfrm flipV="1">
              <a:off x="3888685" y="2523032"/>
              <a:ext cx="916810" cy="8902"/>
            </a:xfrm>
            <a:prstGeom prst="line">
              <a:avLst/>
            </a:prstGeom>
            <a:ln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0" name="TextBox 129"/>
            <p:cNvSpPr txBox="1"/>
            <p:nvPr/>
          </p:nvSpPr>
          <p:spPr>
            <a:xfrm>
              <a:off x="4807985" y="2470382"/>
              <a:ext cx="379912" cy="12311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N(z</a:t>
              </a:r>
              <a:r>
                <a:rPr lang="en-US" sz="8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) = 3</a:t>
              </a:r>
            </a:p>
          </p:txBody>
        </p:sp>
        <p:sp>
          <p:nvSpPr>
            <p:cNvPr id="131" name="Oval 130"/>
            <p:cNvSpPr/>
            <p:nvPr/>
          </p:nvSpPr>
          <p:spPr>
            <a:xfrm flipH="1">
              <a:off x="4268299" y="2514115"/>
              <a:ext cx="27432" cy="2743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132" name="Oval 131"/>
            <p:cNvSpPr/>
            <p:nvPr/>
          </p:nvSpPr>
          <p:spPr>
            <a:xfrm flipH="1">
              <a:off x="4371889" y="2514635"/>
              <a:ext cx="27432" cy="2743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133" name="Oval 132"/>
            <p:cNvSpPr/>
            <p:nvPr/>
          </p:nvSpPr>
          <p:spPr>
            <a:xfrm flipH="1">
              <a:off x="4323009" y="2514136"/>
              <a:ext cx="27432" cy="2743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134" name="TextBox 133"/>
            <p:cNvSpPr txBox="1"/>
            <p:nvPr/>
          </p:nvSpPr>
          <p:spPr>
            <a:xfrm>
              <a:off x="4810072" y="2991849"/>
              <a:ext cx="379912" cy="12311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N(z</a:t>
              </a:r>
              <a:r>
                <a:rPr lang="en-US" sz="8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6</a:t>
              </a:r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) = 1</a:t>
              </a:r>
            </a:p>
          </p:txBody>
        </p:sp>
        <p:cxnSp>
          <p:nvCxnSpPr>
            <p:cNvPr id="135" name="Straight Connector 134"/>
            <p:cNvCxnSpPr/>
            <p:nvPr/>
          </p:nvCxnSpPr>
          <p:spPr>
            <a:xfrm flipV="1">
              <a:off x="3908269" y="3049868"/>
              <a:ext cx="875001" cy="1060"/>
            </a:xfrm>
            <a:prstGeom prst="line">
              <a:avLst/>
            </a:prstGeom>
            <a:ln w="635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36" name="TextBox 135"/>
            <p:cNvSpPr txBox="1"/>
            <p:nvPr/>
          </p:nvSpPr>
          <p:spPr>
            <a:xfrm>
              <a:off x="4810072" y="3170026"/>
              <a:ext cx="379912" cy="12311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N(z</a:t>
              </a:r>
              <a:r>
                <a:rPr lang="en-US" sz="8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7</a:t>
              </a:r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) = 2</a:t>
              </a:r>
            </a:p>
          </p:txBody>
        </p:sp>
        <p:cxnSp>
          <p:nvCxnSpPr>
            <p:cNvPr id="137" name="Straight Connector 136"/>
            <p:cNvCxnSpPr/>
            <p:nvPr/>
          </p:nvCxnSpPr>
          <p:spPr>
            <a:xfrm flipV="1">
              <a:off x="3908269" y="3226484"/>
              <a:ext cx="884526" cy="5097"/>
            </a:xfrm>
            <a:prstGeom prst="line">
              <a:avLst/>
            </a:prstGeom>
            <a:ln w="635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38" name="Oval 137"/>
            <p:cNvSpPr/>
            <p:nvPr/>
          </p:nvSpPr>
          <p:spPr>
            <a:xfrm flipH="1">
              <a:off x="3936243" y="3218465"/>
              <a:ext cx="27432" cy="2743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139" name="Oval 138"/>
            <p:cNvSpPr/>
            <p:nvPr/>
          </p:nvSpPr>
          <p:spPr>
            <a:xfrm flipH="1">
              <a:off x="4060082" y="3033568"/>
              <a:ext cx="27432" cy="2743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140" name="Oval 139"/>
            <p:cNvSpPr/>
            <p:nvPr/>
          </p:nvSpPr>
          <p:spPr>
            <a:xfrm flipH="1">
              <a:off x="3988366" y="3218465"/>
              <a:ext cx="27432" cy="2743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40" name="TextBox 239"/>
            <p:cNvSpPr txBox="1"/>
            <p:nvPr/>
          </p:nvSpPr>
          <p:spPr>
            <a:xfrm>
              <a:off x="4038795" y="3305773"/>
              <a:ext cx="1208985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(b) Number of WRP = 2 </a:t>
              </a: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3773618" y="5780785"/>
            <a:ext cx="34667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Fig 2 : Depth ranges in conventional M-WRP</a:t>
            </a:r>
          </a:p>
        </p:txBody>
      </p:sp>
      <p:sp>
        <p:nvSpPr>
          <p:cNvPr id="81" name="Title 1"/>
          <p:cNvSpPr txBox="1">
            <a:spLocks/>
          </p:cNvSpPr>
          <p:nvPr/>
        </p:nvSpPr>
        <p:spPr>
          <a:xfrm>
            <a:off x="598732" y="299941"/>
            <a:ext cx="9389076" cy="494144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/>
              <a:t>Conventional </a:t>
            </a:r>
            <a:r>
              <a:rPr lang="en-US" sz="2800" b="1" dirty="0" err="1"/>
              <a:t>Wavefront</a:t>
            </a:r>
            <a:r>
              <a:rPr lang="en-US" sz="2800" b="1" dirty="0"/>
              <a:t> Recording Plane (M-WRP)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3174632" y="5028044"/>
            <a:ext cx="274145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**N(</a:t>
            </a:r>
            <a:r>
              <a:rPr lang="en-US" sz="1100" dirty="0" err="1"/>
              <a:t>Z</a:t>
            </a:r>
            <a:r>
              <a:rPr lang="en-US" sz="1100" baseline="-25000" dirty="0" err="1"/>
              <a:t>i</a:t>
            </a:r>
            <a:r>
              <a:rPr lang="en-US" sz="1100" dirty="0"/>
              <a:t>) = Number of object point in </a:t>
            </a:r>
            <a:r>
              <a:rPr lang="en-US" sz="1100" dirty="0" err="1"/>
              <a:t>Z</a:t>
            </a:r>
            <a:r>
              <a:rPr lang="en-US" sz="1100" baseline="-25000" dirty="0" err="1"/>
              <a:t>i</a:t>
            </a:r>
            <a:r>
              <a:rPr lang="en-US" sz="1100" baseline="-25000" dirty="0"/>
              <a:t> </a:t>
            </a:r>
            <a:r>
              <a:rPr lang="en-US" sz="1100" baseline="30000" dirty="0" err="1"/>
              <a:t>th</a:t>
            </a:r>
            <a:r>
              <a:rPr lang="en-US" sz="1100" dirty="0"/>
              <a:t> layer</a:t>
            </a:r>
          </a:p>
        </p:txBody>
      </p:sp>
    </p:spTree>
    <p:extLst>
      <p:ext uri="{BB962C8B-B14F-4D97-AF65-F5344CB8AC3E}">
        <p14:creationId xmlns:p14="http://schemas.microsoft.com/office/powerpoint/2010/main" val="14926727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3239588" y="5607083"/>
            <a:ext cx="72995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Fig 4.  Relations among no. of WRP, active area size, and PSNR using Conventional M-WRP method.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531970" y="4209882"/>
            <a:ext cx="20941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Total number of WRP = 165</a:t>
            </a:r>
          </a:p>
          <a:p>
            <a:r>
              <a:rPr lang="en-US" sz="1200" b="1" dirty="0"/>
              <a:t>PSNR:  11.88</a:t>
            </a:r>
          </a:p>
          <a:p>
            <a:endParaRPr lang="en-US" sz="1200" dirty="0"/>
          </a:p>
          <a:p>
            <a:r>
              <a:rPr lang="en-US" sz="1200" dirty="0"/>
              <a:t>Total number of depth layers</a:t>
            </a:r>
          </a:p>
          <a:p>
            <a:r>
              <a:rPr lang="en-US" sz="1200" dirty="0"/>
              <a:t> = 165 WRP * 3 depth layers</a:t>
            </a:r>
          </a:p>
          <a:p>
            <a:endParaRPr lang="en-US" sz="1200" dirty="0"/>
          </a:p>
        </p:txBody>
      </p:sp>
      <p:sp>
        <p:nvSpPr>
          <p:cNvPr id="22" name="TextBox 21"/>
          <p:cNvSpPr txBox="1"/>
          <p:nvPr/>
        </p:nvSpPr>
        <p:spPr>
          <a:xfrm>
            <a:off x="8594673" y="4209881"/>
            <a:ext cx="30275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Total number of WRP = 248</a:t>
            </a:r>
          </a:p>
          <a:p>
            <a:r>
              <a:rPr lang="en-US" sz="1200" b="1" dirty="0"/>
              <a:t>PSNR : 12.10</a:t>
            </a:r>
          </a:p>
          <a:p>
            <a:endParaRPr lang="en-US" sz="1200" dirty="0"/>
          </a:p>
          <a:p>
            <a:r>
              <a:rPr lang="en-US" sz="1200" dirty="0"/>
              <a:t>Total number of depth layers</a:t>
            </a:r>
          </a:p>
          <a:p>
            <a:r>
              <a:rPr lang="en-US" sz="1200" dirty="0"/>
              <a:t>=  247 WRP * 2 depth layers + 1 depth  layers</a:t>
            </a:r>
          </a:p>
          <a:p>
            <a:endParaRPr lang="en-US" sz="1200" dirty="0"/>
          </a:p>
        </p:txBody>
      </p:sp>
      <p:sp>
        <p:nvSpPr>
          <p:cNvPr id="24" name="TextBox 23"/>
          <p:cNvSpPr txBox="1"/>
          <p:nvPr/>
        </p:nvSpPr>
        <p:spPr>
          <a:xfrm>
            <a:off x="598732" y="5989899"/>
            <a:ext cx="224612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*PSNR : Peak signal-to-noise ratio</a:t>
            </a:r>
          </a:p>
          <a:p>
            <a:r>
              <a:rPr lang="en-US" sz="1100" dirty="0"/>
              <a:t>**WRP : </a:t>
            </a:r>
            <a:r>
              <a:rPr lang="en-US" sz="1100" dirty="0" err="1"/>
              <a:t>Wavefront</a:t>
            </a:r>
            <a:r>
              <a:rPr lang="en-US" sz="1100" dirty="0"/>
              <a:t> recording plane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906677" y="4230458"/>
            <a:ext cx="28738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Total number of WRP = 55</a:t>
            </a:r>
          </a:p>
          <a:p>
            <a:r>
              <a:rPr lang="en-US" sz="1200" b="1" dirty="0"/>
              <a:t>PSNR:  11.41</a:t>
            </a:r>
          </a:p>
          <a:p>
            <a:endParaRPr lang="en-US" sz="1200" dirty="0"/>
          </a:p>
          <a:p>
            <a:r>
              <a:rPr lang="en-US" sz="1200" dirty="0"/>
              <a:t>Total number of depth layers</a:t>
            </a:r>
          </a:p>
          <a:p>
            <a:r>
              <a:rPr lang="en-US" sz="1200" dirty="0"/>
              <a:t> = 55 WRP * 9 depth layers</a:t>
            </a:r>
          </a:p>
          <a:p>
            <a:endParaRPr lang="en-US" sz="1200" dirty="0"/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598732" y="299941"/>
            <a:ext cx="9389076" cy="494144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/>
              <a:t>Conventional </a:t>
            </a:r>
            <a:r>
              <a:rPr lang="en-US" sz="2800" b="1" dirty="0" err="1"/>
              <a:t>Wavefront</a:t>
            </a:r>
            <a:r>
              <a:rPr lang="en-US" sz="2800" b="1" dirty="0"/>
              <a:t> Recording Plane (M-WRP)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9" r="7388"/>
          <a:stretch/>
        </p:blipFill>
        <p:spPr>
          <a:xfrm>
            <a:off x="232972" y="844750"/>
            <a:ext cx="3691884" cy="310615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9" r="7061"/>
          <a:stretch/>
        </p:blipFill>
        <p:spPr>
          <a:xfrm>
            <a:off x="3976271" y="794085"/>
            <a:ext cx="3745231" cy="315681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1" r="7445"/>
          <a:stretch/>
        </p:blipFill>
        <p:spPr>
          <a:xfrm>
            <a:off x="7939412" y="819417"/>
            <a:ext cx="3752103" cy="3156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5147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868" y="139882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4974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/>
          <p:cNvGrpSpPr/>
          <p:nvPr/>
        </p:nvGrpSpPr>
        <p:grpSpPr>
          <a:xfrm>
            <a:off x="463978" y="1652286"/>
            <a:ext cx="6538913" cy="2743200"/>
            <a:chOff x="571939" y="503667"/>
            <a:chExt cx="6538913" cy="2743200"/>
          </a:xfrm>
        </p:grpSpPr>
        <p:graphicFrame>
          <p:nvGraphicFramePr>
            <p:cNvPr id="20" name="Chart 19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318074189"/>
                </p:ext>
              </p:extLst>
            </p:nvPr>
          </p:nvGraphicFramePr>
          <p:xfrm>
            <a:off x="571939" y="503667"/>
            <a:ext cx="6538913" cy="27432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cxnSp>
          <p:nvCxnSpPr>
            <p:cNvPr id="22" name="Straight Connector 21"/>
            <p:cNvCxnSpPr/>
            <p:nvPr/>
          </p:nvCxnSpPr>
          <p:spPr>
            <a:xfrm>
              <a:off x="3032416" y="1384663"/>
              <a:ext cx="0" cy="127723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6695975" y="995353"/>
              <a:ext cx="0" cy="168579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Title 1"/>
          <p:cNvSpPr txBox="1">
            <a:spLocks/>
          </p:cNvSpPr>
          <p:nvPr/>
        </p:nvSpPr>
        <p:spPr>
          <a:xfrm>
            <a:off x="598732" y="299941"/>
            <a:ext cx="9389076" cy="494144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/>
              <a:t>Conventional </a:t>
            </a:r>
            <a:r>
              <a:rPr lang="en-US" sz="2800" b="1" dirty="0" err="1"/>
              <a:t>Wavefront</a:t>
            </a:r>
            <a:r>
              <a:rPr lang="en-US" sz="2800" b="1" dirty="0"/>
              <a:t> Recording Plane (M-WRP)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020389" y="5164183"/>
            <a:ext cx="1685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T_p</a:t>
            </a:r>
            <a:r>
              <a:rPr lang="en-US" dirty="0"/>
              <a:t> =  148.4114</a:t>
            </a:r>
          </a:p>
        </p:txBody>
      </p:sp>
    </p:spTree>
    <p:extLst>
      <p:ext uri="{BB962C8B-B14F-4D97-AF65-F5344CB8AC3E}">
        <p14:creationId xmlns:p14="http://schemas.microsoft.com/office/powerpoint/2010/main" val="17720774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/>
          <p:cNvSpPr/>
          <p:nvPr/>
        </p:nvSpPr>
        <p:spPr>
          <a:xfrm>
            <a:off x="4735630" y="457407"/>
            <a:ext cx="658032" cy="20928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000" dirty="0"/>
              <a:t>34</a:t>
            </a:r>
          </a:p>
          <a:p>
            <a:pPr algn="r"/>
            <a:r>
              <a:rPr lang="en-US" sz="1000" dirty="0"/>
              <a:t>26</a:t>
            </a:r>
          </a:p>
          <a:p>
            <a:pPr algn="r"/>
            <a:r>
              <a:rPr lang="en-US" sz="1000" dirty="0"/>
              <a:t>22</a:t>
            </a:r>
          </a:p>
          <a:p>
            <a:pPr algn="r"/>
            <a:r>
              <a:rPr lang="en-US" sz="1000" dirty="0"/>
              <a:t>18</a:t>
            </a:r>
          </a:p>
          <a:p>
            <a:pPr algn="r"/>
            <a:r>
              <a:rPr lang="en-US" sz="1000" dirty="0"/>
              <a:t>25</a:t>
            </a:r>
          </a:p>
          <a:p>
            <a:pPr algn="r"/>
            <a:r>
              <a:rPr lang="en-US" sz="1000" dirty="0"/>
              <a:t>17</a:t>
            </a:r>
          </a:p>
          <a:p>
            <a:pPr algn="r"/>
            <a:r>
              <a:rPr lang="en-US" sz="1000" dirty="0"/>
              <a:t>17</a:t>
            </a:r>
          </a:p>
          <a:p>
            <a:pPr algn="r"/>
            <a:r>
              <a:rPr lang="en-US" sz="1000" dirty="0"/>
              <a:t>12</a:t>
            </a:r>
          </a:p>
          <a:p>
            <a:pPr algn="r"/>
            <a:r>
              <a:rPr lang="en-US" sz="1000" dirty="0"/>
              <a:t>12</a:t>
            </a:r>
          </a:p>
          <a:p>
            <a:pPr algn="r"/>
            <a:r>
              <a:rPr lang="en-US" sz="1000" dirty="0"/>
              <a:t>13</a:t>
            </a:r>
          </a:p>
          <a:p>
            <a:pPr algn="r"/>
            <a:r>
              <a:rPr lang="en-US" sz="1000" dirty="0"/>
              <a:t>14</a:t>
            </a:r>
          </a:p>
          <a:p>
            <a:pPr algn="r"/>
            <a:r>
              <a:rPr lang="en-US" sz="1000" dirty="0"/>
              <a:t>21</a:t>
            </a:r>
          </a:p>
          <a:p>
            <a:pPr algn="r"/>
            <a:r>
              <a:rPr lang="en-US" sz="1000" dirty="0"/>
              <a:t>19</a:t>
            </a:r>
          </a:p>
        </p:txBody>
      </p:sp>
      <p:grpSp>
        <p:nvGrpSpPr>
          <p:cNvPr id="43" name="Group 42"/>
          <p:cNvGrpSpPr/>
          <p:nvPr/>
        </p:nvGrpSpPr>
        <p:grpSpPr>
          <a:xfrm>
            <a:off x="5393661" y="554277"/>
            <a:ext cx="6396677" cy="2928463"/>
            <a:chOff x="5393661" y="554277"/>
            <a:chExt cx="6396677" cy="2928463"/>
          </a:xfrm>
        </p:grpSpPr>
        <p:cxnSp>
          <p:nvCxnSpPr>
            <p:cNvPr id="10" name="Straight Connector 9"/>
            <p:cNvCxnSpPr/>
            <p:nvPr/>
          </p:nvCxnSpPr>
          <p:spPr>
            <a:xfrm>
              <a:off x="5414254" y="554277"/>
              <a:ext cx="636784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5418370" y="699671"/>
              <a:ext cx="636784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5401897" y="857531"/>
              <a:ext cx="636784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5406013" y="1002925"/>
              <a:ext cx="636784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5418374" y="1181550"/>
              <a:ext cx="636784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5422490" y="1326944"/>
              <a:ext cx="636784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406017" y="1484803"/>
              <a:ext cx="636784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5410133" y="1630197"/>
              <a:ext cx="636784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5406018" y="1821284"/>
              <a:ext cx="636784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5410134" y="1966678"/>
              <a:ext cx="636784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5393661" y="2124537"/>
              <a:ext cx="636784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5397777" y="2269931"/>
              <a:ext cx="636784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5410138" y="2448556"/>
              <a:ext cx="636784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5414254" y="2593950"/>
              <a:ext cx="636784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5397781" y="2751810"/>
              <a:ext cx="636784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5401897" y="2897204"/>
              <a:ext cx="636784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5411527" y="3034092"/>
              <a:ext cx="636784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5415643" y="3179486"/>
              <a:ext cx="636784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5399170" y="3337346"/>
              <a:ext cx="636784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5403286" y="3482740"/>
              <a:ext cx="636784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Rectangle 46"/>
          <p:cNvSpPr/>
          <p:nvPr/>
        </p:nvSpPr>
        <p:spPr>
          <a:xfrm>
            <a:off x="3621768" y="457407"/>
            <a:ext cx="69035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   -8</a:t>
            </a:r>
          </a:p>
          <a:p>
            <a:r>
              <a:rPr lang="en-US" sz="1000" dirty="0"/>
              <a:t>    -4</a:t>
            </a:r>
          </a:p>
          <a:p>
            <a:r>
              <a:rPr lang="en-US" sz="1000" dirty="0"/>
              <a:t>    -4</a:t>
            </a:r>
          </a:p>
          <a:p>
            <a:r>
              <a:rPr lang="en-US" sz="1000" dirty="0"/>
              <a:t>     7</a:t>
            </a:r>
          </a:p>
          <a:p>
            <a:r>
              <a:rPr lang="en-US" sz="1000" dirty="0"/>
              <a:t>    -8</a:t>
            </a:r>
          </a:p>
          <a:p>
            <a:r>
              <a:rPr lang="en-US" sz="1000" dirty="0"/>
              <a:t>     0</a:t>
            </a:r>
          </a:p>
          <a:p>
            <a:r>
              <a:rPr lang="en-US" sz="1000" dirty="0"/>
              <a:t>    -5</a:t>
            </a:r>
          </a:p>
          <a:p>
            <a:r>
              <a:rPr lang="en-US" sz="1000" dirty="0"/>
              <a:t>     0</a:t>
            </a:r>
          </a:p>
          <a:p>
            <a:r>
              <a:rPr lang="en-US" sz="1000" dirty="0"/>
              <a:t>     1</a:t>
            </a:r>
          </a:p>
          <a:p>
            <a:r>
              <a:rPr lang="en-US" sz="1000" dirty="0"/>
              <a:t>     1</a:t>
            </a:r>
          </a:p>
          <a:p>
            <a:r>
              <a:rPr lang="en-US" sz="1000" dirty="0"/>
              <a:t>     7</a:t>
            </a:r>
          </a:p>
          <a:p>
            <a:r>
              <a:rPr lang="en-US" sz="1000" dirty="0"/>
              <a:t>    -2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3468024" y="3983907"/>
            <a:ext cx="9978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First Oder of </a:t>
            </a:r>
          </a:p>
          <a:p>
            <a:pPr algn="ctr"/>
            <a:r>
              <a:rPr lang="en-US" sz="1200" dirty="0"/>
              <a:t>difference</a:t>
            </a:r>
          </a:p>
        </p:txBody>
      </p:sp>
      <p:sp>
        <p:nvSpPr>
          <p:cNvPr id="49" name="Rectangle 48"/>
          <p:cNvSpPr/>
          <p:nvPr/>
        </p:nvSpPr>
        <p:spPr>
          <a:xfrm>
            <a:off x="1792441" y="693376"/>
            <a:ext cx="790073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    4</a:t>
            </a:r>
          </a:p>
          <a:p>
            <a:r>
              <a:rPr lang="en-US" sz="1000" dirty="0"/>
              <a:t>     0</a:t>
            </a:r>
          </a:p>
          <a:p>
            <a:r>
              <a:rPr lang="en-US" sz="1000" dirty="0"/>
              <a:t>    11</a:t>
            </a:r>
          </a:p>
          <a:p>
            <a:r>
              <a:rPr lang="en-US" sz="1000" dirty="0"/>
              <a:t>   -15</a:t>
            </a:r>
          </a:p>
          <a:p>
            <a:r>
              <a:rPr lang="en-US" sz="1000" dirty="0"/>
              <a:t>     8</a:t>
            </a:r>
          </a:p>
          <a:p>
            <a:r>
              <a:rPr lang="en-US" sz="1000" dirty="0"/>
              <a:t>    -5</a:t>
            </a:r>
          </a:p>
          <a:p>
            <a:r>
              <a:rPr lang="en-US" sz="1000" dirty="0"/>
              <a:t>     5</a:t>
            </a:r>
          </a:p>
          <a:p>
            <a:r>
              <a:rPr lang="en-US" sz="1000" dirty="0"/>
              <a:t>     1</a:t>
            </a:r>
          </a:p>
          <a:p>
            <a:r>
              <a:rPr lang="en-US" sz="1000" dirty="0"/>
              <a:t>     0</a:t>
            </a:r>
          </a:p>
          <a:p>
            <a:r>
              <a:rPr lang="en-US" sz="1000" dirty="0"/>
              <a:t>     6</a:t>
            </a:r>
          </a:p>
          <a:p>
            <a:r>
              <a:rPr lang="en-US" sz="1000" dirty="0"/>
              <a:t>    -9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1594846" y="3983906"/>
            <a:ext cx="11852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Second Oder of </a:t>
            </a:r>
          </a:p>
          <a:p>
            <a:pPr algn="ctr"/>
            <a:r>
              <a:rPr lang="en-US" sz="1200" dirty="0"/>
              <a:t>difference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203269" y="6217920"/>
            <a:ext cx="3036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 5. Third order of difference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68526" y="31057"/>
            <a:ext cx="40379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Distributed Multiple-WRP</a:t>
            </a:r>
          </a:p>
        </p:txBody>
      </p:sp>
    </p:spTree>
    <p:extLst>
      <p:ext uri="{BB962C8B-B14F-4D97-AF65-F5344CB8AC3E}">
        <p14:creationId xmlns:p14="http://schemas.microsoft.com/office/powerpoint/2010/main" val="1339466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47" grpId="0"/>
      <p:bldP spid="48" grpId="0"/>
      <p:bldP spid="49" grpId="0"/>
      <p:bldP spid="5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/>
          <p:cNvSpPr/>
          <p:nvPr/>
        </p:nvSpPr>
        <p:spPr>
          <a:xfrm>
            <a:off x="4735630" y="457407"/>
            <a:ext cx="658032" cy="22621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050" b="1" dirty="0">
                <a:solidFill>
                  <a:schemeClr val="accent4"/>
                </a:solidFill>
              </a:rPr>
              <a:t>34</a:t>
            </a:r>
          </a:p>
          <a:p>
            <a:pPr algn="r"/>
            <a:r>
              <a:rPr lang="en-US" sz="1050" b="1" dirty="0">
                <a:solidFill>
                  <a:schemeClr val="accent4"/>
                </a:solidFill>
              </a:rPr>
              <a:t>26</a:t>
            </a:r>
          </a:p>
          <a:p>
            <a:pPr algn="r"/>
            <a:r>
              <a:rPr lang="en-US" sz="1050" b="1" dirty="0">
                <a:solidFill>
                  <a:schemeClr val="accent4"/>
                </a:solidFill>
              </a:rPr>
              <a:t>22</a:t>
            </a:r>
          </a:p>
          <a:p>
            <a:pPr algn="r"/>
            <a:r>
              <a:rPr lang="en-US" sz="1050" b="1" dirty="0">
                <a:solidFill>
                  <a:schemeClr val="accent4"/>
                </a:solidFill>
              </a:rPr>
              <a:t>18</a:t>
            </a:r>
          </a:p>
          <a:p>
            <a:pPr algn="r"/>
            <a:r>
              <a:rPr lang="en-US" sz="1100" b="1" dirty="0">
                <a:solidFill>
                  <a:schemeClr val="accent1"/>
                </a:solidFill>
              </a:rPr>
              <a:t>25</a:t>
            </a:r>
          </a:p>
          <a:p>
            <a:pPr algn="r"/>
            <a:r>
              <a:rPr lang="en-US" sz="1100" b="1" dirty="0">
                <a:solidFill>
                  <a:schemeClr val="accent1"/>
                </a:solidFill>
              </a:rPr>
              <a:t>17</a:t>
            </a:r>
          </a:p>
          <a:p>
            <a:pPr algn="r"/>
            <a:r>
              <a:rPr lang="en-US" sz="1100" b="1" dirty="0">
                <a:solidFill>
                  <a:schemeClr val="accent1"/>
                </a:solidFill>
              </a:rPr>
              <a:t>17</a:t>
            </a:r>
          </a:p>
          <a:p>
            <a:pPr algn="r"/>
            <a:r>
              <a:rPr lang="en-US" sz="1100" b="1" dirty="0">
                <a:solidFill>
                  <a:schemeClr val="accent1"/>
                </a:solidFill>
              </a:rPr>
              <a:t>12</a:t>
            </a:r>
          </a:p>
          <a:p>
            <a:pPr algn="r"/>
            <a:r>
              <a:rPr lang="en-US" sz="1100" b="1" dirty="0">
                <a:solidFill>
                  <a:schemeClr val="accent1"/>
                </a:solidFill>
              </a:rPr>
              <a:t>12</a:t>
            </a:r>
          </a:p>
          <a:p>
            <a:pPr algn="r"/>
            <a:r>
              <a:rPr lang="en-US" sz="1100" b="1" dirty="0">
                <a:solidFill>
                  <a:schemeClr val="accent1"/>
                </a:solidFill>
              </a:rPr>
              <a:t>13</a:t>
            </a:r>
          </a:p>
          <a:p>
            <a:pPr algn="r"/>
            <a:r>
              <a:rPr lang="en-US" sz="1100" b="1" dirty="0">
                <a:solidFill>
                  <a:schemeClr val="accent1"/>
                </a:solidFill>
              </a:rPr>
              <a:t>14</a:t>
            </a:r>
          </a:p>
          <a:p>
            <a:pPr algn="r"/>
            <a:r>
              <a:rPr lang="en-US" sz="1100" b="1" dirty="0">
                <a:solidFill>
                  <a:schemeClr val="accent2">
                    <a:lumMod val="75000"/>
                  </a:schemeClr>
                </a:solidFill>
              </a:rPr>
              <a:t>21</a:t>
            </a:r>
          </a:p>
          <a:p>
            <a:pPr algn="r"/>
            <a:r>
              <a:rPr lang="en-US" sz="1100" b="1" dirty="0">
                <a:solidFill>
                  <a:schemeClr val="accent2">
                    <a:lumMod val="75000"/>
                  </a:schemeClr>
                </a:solidFill>
              </a:rPr>
              <a:t>19</a:t>
            </a:r>
          </a:p>
        </p:txBody>
      </p:sp>
      <p:grpSp>
        <p:nvGrpSpPr>
          <p:cNvPr id="43" name="Group 42"/>
          <p:cNvGrpSpPr/>
          <p:nvPr/>
        </p:nvGrpSpPr>
        <p:grpSpPr>
          <a:xfrm>
            <a:off x="5393661" y="554277"/>
            <a:ext cx="6396677" cy="2928463"/>
            <a:chOff x="5393661" y="554277"/>
            <a:chExt cx="6396677" cy="2928463"/>
          </a:xfrm>
        </p:grpSpPr>
        <p:cxnSp>
          <p:nvCxnSpPr>
            <p:cNvPr id="10" name="Straight Connector 9"/>
            <p:cNvCxnSpPr/>
            <p:nvPr/>
          </p:nvCxnSpPr>
          <p:spPr>
            <a:xfrm>
              <a:off x="5414254" y="554277"/>
              <a:ext cx="636784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5418370" y="699671"/>
              <a:ext cx="636784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5401897" y="857531"/>
              <a:ext cx="636784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5406013" y="1002925"/>
              <a:ext cx="636784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5418374" y="1181550"/>
              <a:ext cx="636784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5422490" y="1326944"/>
              <a:ext cx="636784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406017" y="1484803"/>
              <a:ext cx="636784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5410133" y="1630197"/>
              <a:ext cx="636784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5406018" y="1821284"/>
              <a:ext cx="636784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5410134" y="1966678"/>
              <a:ext cx="636784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5393661" y="2124537"/>
              <a:ext cx="636784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5397777" y="2269931"/>
              <a:ext cx="636784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5410138" y="2448556"/>
              <a:ext cx="636784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5414254" y="2593950"/>
              <a:ext cx="636784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5397781" y="2751810"/>
              <a:ext cx="636784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5401897" y="2897204"/>
              <a:ext cx="636784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5411527" y="3034092"/>
              <a:ext cx="636784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5415643" y="3179486"/>
              <a:ext cx="636784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5399170" y="3337346"/>
              <a:ext cx="636784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5403286" y="3482740"/>
              <a:ext cx="636784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Rectangle 46"/>
          <p:cNvSpPr/>
          <p:nvPr/>
        </p:nvSpPr>
        <p:spPr>
          <a:xfrm>
            <a:off x="3621768" y="457407"/>
            <a:ext cx="69035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   -8</a:t>
            </a:r>
          </a:p>
          <a:p>
            <a:r>
              <a:rPr lang="en-US" sz="1000" dirty="0"/>
              <a:t>    -4</a:t>
            </a:r>
          </a:p>
          <a:p>
            <a:r>
              <a:rPr lang="en-US" sz="1000" dirty="0"/>
              <a:t>    -4</a:t>
            </a:r>
          </a:p>
          <a:p>
            <a:r>
              <a:rPr lang="en-US" sz="1000" dirty="0"/>
              <a:t>     7</a:t>
            </a:r>
          </a:p>
          <a:p>
            <a:r>
              <a:rPr lang="en-US" sz="1000" dirty="0"/>
              <a:t>    -8</a:t>
            </a:r>
          </a:p>
          <a:p>
            <a:r>
              <a:rPr lang="en-US" sz="1000" dirty="0"/>
              <a:t>     0</a:t>
            </a:r>
          </a:p>
          <a:p>
            <a:r>
              <a:rPr lang="en-US" sz="1000" dirty="0"/>
              <a:t>    -5</a:t>
            </a:r>
          </a:p>
          <a:p>
            <a:r>
              <a:rPr lang="en-US" sz="1000" dirty="0"/>
              <a:t>     0</a:t>
            </a:r>
          </a:p>
          <a:p>
            <a:r>
              <a:rPr lang="en-US" sz="1000" dirty="0"/>
              <a:t>     1</a:t>
            </a:r>
          </a:p>
          <a:p>
            <a:r>
              <a:rPr lang="en-US" sz="1000" dirty="0"/>
              <a:t>     1</a:t>
            </a:r>
          </a:p>
          <a:p>
            <a:r>
              <a:rPr lang="en-US" sz="1000" dirty="0"/>
              <a:t>     7</a:t>
            </a:r>
          </a:p>
          <a:p>
            <a:r>
              <a:rPr lang="en-US" sz="1000" dirty="0"/>
              <a:t>    -2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3468024" y="3983907"/>
            <a:ext cx="9978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First Oder of </a:t>
            </a:r>
          </a:p>
          <a:p>
            <a:pPr algn="ctr"/>
            <a:r>
              <a:rPr lang="en-US" sz="1200" dirty="0"/>
              <a:t>difference</a:t>
            </a:r>
          </a:p>
        </p:txBody>
      </p:sp>
      <p:sp>
        <p:nvSpPr>
          <p:cNvPr id="49" name="Rectangle 48"/>
          <p:cNvSpPr/>
          <p:nvPr/>
        </p:nvSpPr>
        <p:spPr>
          <a:xfrm>
            <a:off x="1792441" y="693376"/>
            <a:ext cx="79007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    4</a:t>
            </a:r>
          </a:p>
          <a:p>
            <a:r>
              <a:rPr lang="en-US" sz="1100" b="1" dirty="0">
                <a:solidFill>
                  <a:schemeClr val="accent6"/>
                </a:solidFill>
              </a:rPr>
              <a:t>     0</a:t>
            </a:r>
          </a:p>
          <a:p>
            <a:r>
              <a:rPr lang="en-US" sz="1000" dirty="0"/>
              <a:t>    11</a:t>
            </a:r>
          </a:p>
          <a:p>
            <a:r>
              <a:rPr lang="en-US" sz="1000" dirty="0"/>
              <a:t>   -15</a:t>
            </a:r>
          </a:p>
          <a:p>
            <a:r>
              <a:rPr lang="en-US" sz="1000" dirty="0"/>
              <a:t>     8</a:t>
            </a:r>
          </a:p>
          <a:p>
            <a:r>
              <a:rPr lang="en-US" sz="1000" dirty="0"/>
              <a:t>    -5</a:t>
            </a:r>
          </a:p>
          <a:p>
            <a:r>
              <a:rPr lang="en-US" sz="1000" dirty="0"/>
              <a:t>     5</a:t>
            </a:r>
          </a:p>
          <a:p>
            <a:r>
              <a:rPr lang="en-US" sz="1000" dirty="0"/>
              <a:t>     1</a:t>
            </a:r>
          </a:p>
          <a:p>
            <a:r>
              <a:rPr lang="en-US" sz="1100" b="1" dirty="0">
                <a:solidFill>
                  <a:schemeClr val="accent6"/>
                </a:solidFill>
              </a:rPr>
              <a:t>     0</a:t>
            </a:r>
          </a:p>
          <a:p>
            <a:r>
              <a:rPr lang="en-US" sz="1000" dirty="0"/>
              <a:t>     6</a:t>
            </a:r>
          </a:p>
          <a:p>
            <a:r>
              <a:rPr lang="en-US" sz="1000" dirty="0"/>
              <a:t>    -9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1594846" y="3983906"/>
            <a:ext cx="11852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Second Oder of </a:t>
            </a:r>
          </a:p>
          <a:p>
            <a:pPr algn="ctr"/>
            <a:r>
              <a:rPr lang="en-US" sz="1200" dirty="0"/>
              <a:t>difference</a:t>
            </a:r>
          </a:p>
        </p:txBody>
      </p:sp>
      <p:sp>
        <p:nvSpPr>
          <p:cNvPr id="3" name="Left Brace 2"/>
          <p:cNvSpPr/>
          <p:nvPr/>
        </p:nvSpPr>
        <p:spPr>
          <a:xfrm>
            <a:off x="4970351" y="457407"/>
            <a:ext cx="162963" cy="40012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Left Brace 35"/>
          <p:cNvSpPr/>
          <p:nvPr/>
        </p:nvSpPr>
        <p:spPr>
          <a:xfrm>
            <a:off x="4897105" y="781426"/>
            <a:ext cx="162963" cy="40012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Left Brace 3"/>
          <p:cNvSpPr/>
          <p:nvPr/>
        </p:nvSpPr>
        <p:spPr>
          <a:xfrm>
            <a:off x="4897105" y="1181550"/>
            <a:ext cx="236209" cy="1088381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Left Brace 4"/>
          <p:cNvSpPr/>
          <p:nvPr/>
        </p:nvSpPr>
        <p:spPr>
          <a:xfrm>
            <a:off x="4948341" y="2332738"/>
            <a:ext cx="118105" cy="32401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2908662" y="6043749"/>
            <a:ext cx="379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 6. Depth segmentation in DM-WRP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68526" y="31057"/>
            <a:ext cx="40379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Distributed Multiple-WRP</a:t>
            </a:r>
          </a:p>
        </p:txBody>
      </p:sp>
    </p:spTree>
    <p:extLst>
      <p:ext uri="{BB962C8B-B14F-4D97-AF65-F5344CB8AC3E}">
        <p14:creationId xmlns:p14="http://schemas.microsoft.com/office/powerpoint/2010/main" val="1101050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6" grpId="0" animBg="1"/>
      <p:bldP spid="4" grpId="0" animBg="1"/>
      <p:bldP spid="5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13817</TotalTime>
  <Words>903</Words>
  <Application>Microsoft Office PowerPoint</Application>
  <PresentationFormat>Widescreen</PresentationFormat>
  <Paragraphs>238</Paragraphs>
  <Slides>15</Slides>
  <Notes>2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Calibri</vt:lpstr>
      <vt:lpstr>Calibri Light</vt:lpstr>
      <vt:lpstr>Times New Roman</vt:lpstr>
      <vt:lpstr>Office Theme</vt:lpstr>
      <vt:lpstr>MathType 6.0 Equation</vt:lpstr>
      <vt:lpstr>Research progress</vt:lpstr>
      <vt:lpstr>Table of contents</vt:lpstr>
      <vt:lpstr>Wavefront recording plane (WRP)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어닉</dc:creator>
  <cp:lastModifiedBy>어닉</cp:lastModifiedBy>
  <cp:revision>253</cp:revision>
  <cp:lastPrinted>2019-07-01T00:29:58Z</cp:lastPrinted>
  <dcterms:created xsi:type="dcterms:W3CDTF">2019-03-30T07:55:36Z</dcterms:created>
  <dcterms:modified xsi:type="dcterms:W3CDTF">2019-07-15T07:09:19Z</dcterms:modified>
</cp:coreProperties>
</file>